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ms-office.vbaProject"/>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1386" r:id="rId2"/>
    <p:sldId id="1399" r:id="rId3"/>
    <p:sldId id="1392" r:id="rId4"/>
    <p:sldId id="1393" r:id="rId5"/>
    <p:sldId id="1400" r:id="rId6"/>
    <p:sldId id="1391" r:id="rId7"/>
    <p:sldId id="1401" r:id="rId8"/>
    <p:sldId id="1333" r:id="rId9"/>
    <p:sldId id="1369" r:id="rId10"/>
    <p:sldId id="1371" r:id="rId11"/>
    <p:sldId id="1350" r:id="rId12"/>
    <p:sldId id="1376" r:id="rId13"/>
    <p:sldId id="1394" r:id="rId14"/>
    <p:sldId id="1404" r:id="rId15"/>
    <p:sldId id="1405" r:id="rId16"/>
    <p:sldId id="1380" r:id="rId17"/>
    <p:sldId id="1395" r:id="rId18"/>
    <p:sldId id="1402" r:id="rId19"/>
    <p:sldId id="1396" r:id="rId20"/>
    <p:sldId id="1382" r:id="rId21"/>
    <p:sldId id="1383" r:id="rId22"/>
    <p:sldId id="1384" r:id="rId23"/>
    <p:sldId id="1389" r:id="rId24"/>
    <p:sldId id="1403" r:id="rId25"/>
  </p:sldIdLst>
  <p:sldSz cx="9144000" cy="6858000" type="letter"/>
  <p:notesSz cx="9601200" cy="7315200"/>
  <p:defaultTextStyle>
    <a:defPPr>
      <a:defRPr lang="en-US"/>
    </a:defPPr>
    <a:lvl1pPr algn="l" rtl="0" fontAlgn="base">
      <a:spcBef>
        <a:spcPct val="0"/>
      </a:spcBef>
      <a:spcAft>
        <a:spcPct val="0"/>
      </a:spcAft>
      <a:defRPr sz="4400" kern="1200">
        <a:solidFill>
          <a:schemeClr val="tx1"/>
        </a:solidFill>
        <a:latin typeface="Arial" charset="0"/>
        <a:ea typeface="ＭＳ Ｐゴシック" pitchFamily="-107" charset="-128"/>
        <a:cs typeface="+mn-cs"/>
      </a:defRPr>
    </a:lvl1pPr>
    <a:lvl2pPr marL="457200" algn="l" rtl="0" fontAlgn="base">
      <a:spcBef>
        <a:spcPct val="0"/>
      </a:spcBef>
      <a:spcAft>
        <a:spcPct val="0"/>
      </a:spcAft>
      <a:defRPr sz="4400" kern="1200">
        <a:solidFill>
          <a:schemeClr val="tx1"/>
        </a:solidFill>
        <a:latin typeface="Arial" charset="0"/>
        <a:ea typeface="ＭＳ Ｐゴシック" pitchFamily="-107" charset="-128"/>
        <a:cs typeface="+mn-cs"/>
      </a:defRPr>
    </a:lvl2pPr>
    <a:lvl3pPr marL="914400" algn="l" rtl="0" fontAlgn="base">
      <a:spcBef>
        <a:spcPct val="0"/>
      </a:spcBef>
      <a:spcAft>
        <a:spcPct val="0"/>
      </a:spcAft>
      <a:defRPr sz="4400" kern="1200">
        <a:solidFill>
          <a:schemeClr val="tx1"/>
        </a:solidFill>
        <a:latin typeface="Arial" charset="0"/>
        <a:ea typeface="ＭＳ Ｐゴシック" pitchFamily="-107" charset="-128"/>
        <a:cs typeface="+mn-cs"/>
      </a:defRPr>
    </a:lvl3pPr>
    <a:lvl4pPr marL="1371600" algn="l" rtl="0" fontAlgn="base">
      <a:spcBef>
        <a:spcPct val="0"/>
      </a:spcBef>
      <a:spcAft>
        <a:spcPct val="0"/>
      </a:spcAft>
      <a:defRPr sz="4400" kern="1200">
        <a:solidFill>
          <a:schemeClr val="tx1"/>
        </a:solidFill>
        <a:latin typeface="Arial" charset="0"/>
        <a:ea typeface="ＭＳ Ｐゴシック" pitchFamily="-107" charset="-128"/>
        <a:cs typeface="+mn-cs"/>
      </a:defRPr>
    </a:lvl4pPr>
    <a:lvl5pPr marL="1828800" algn="l" rtl="0" fontAlgn="base">
      <a:spcBef>
        <a:spcPct val="0"/>
      </a:spcBef>
      <a:spcAft>
        <a:spcPct val="0"/>
      </a:spcAft>
      <a:defRPr sz="4400" kern="1200">
        <a:solidFill>
          <a:schemeClr val="tx1"/>
        </a:solidFill>
        <a:latin typeface="Arial" charset="0"/>
        <a:ea typeface="ＭＳ Ｐゴシック" pitchFamily="-107" charset="-128"/>
        <a:cs typeface="+mn-cs"/>
      </a:defRPr>
    </a:lvl5pPr>
    <a:lvl6pPr marL="2286000" algn="l" defTabSz="914400" rtl="0" eaLnBrk="1" latinLnBrk="0" hangingPunct="1">
      <a:defRPr sz="4400" kern="1200">
        <a:solidFill>
          <a:schemeClr val="tx1"/>
        </a:solidFill>
        <a:latin typeface="Arial" charset="0"/>
        <a:ea typeface="ＭＳ Ｐゴシック" pitchFamily="-107" charset="-128"/>
        <a:cs typeface="+mn-cs"/>
      </a:defRPr>
    </a:lvl6pPr>
    <a:lvl7pPr marL="2743200" algn="l" defTabSz="914400" rtl="0" eaLnBrk="1" latinLnBrk="0" hangingPunct="1">
      <a:defRPr sz="4400" kern="1200">
        <a:solidFill>
          <a:schemeClr val="tx1"/>
        </a:solidFill>
        <a:latin typeface="Arial" charset="0"/>
        <a:ea typeface="ＭＳ Ｐゴシック" pitchFamily="-107" charset="-128"/>
        <a:cs typeface="+mn-cs"/>
      </a:defRPr>
    </a:lvl7pPr>
    <a:lvl8pPr marL="3200400" algn="l" defTabSz="914400" rtl="0" eaLnBrk="1" latinLnBrk="0" hangingPunct="1">
      <a:defRPr sz="4400" kern="1200">
        <a:solidFill>
          <a:schemeClr val="tx1"/>
        </a:solidFill>
        <a:latin typeface="Arial" charset="0"/>
        <a:ea typeface="ＭＳ Ｐゴシック" pitchFamily="-107" charset="-128"/>
        <a:cs typeface="+mn-cs"/>
      </a:defRPr>
    </a:lvl8pPr>
    <a:lvl9pPr marL="3657600" algn="l" defTabSz="914400" rtl="0" eaLnBrk="1" latinLnBrk="0" hangingPunct="1">
      <a:defRPr sz="4400" kern="1200">
        <a:solidFill>
          <a:schemeClr val="tx1"/>
        </a:solidFill>
        <a:latin typeface="Arial" charset="0"/>
        <a:ea typeface="ＭＳ Ｐゴシック" pitchFamily="-107"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frameSlides="1"/>
  <p:clrMru>
    <a:srgbClr val="FF4343"/>
    <a:srgbClr val="FF8181"/>
    <a:srgbClr val="92D050"/>
    <a:srgbClr val="FFFF00"/>
    <a:srgbClr val="FF9900"/>
    <a:srgbClr val="0E6EBA"/>
    <a:srgbClr val="EAEAEA"/>
    <a:srgbClr val="F68B36"/>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824" autoAdjust="0"/>
  </p:normalViewPr>
  <p:slideViewPr>
    <p:cSldViewPr snapToGrid="0">
      <p:cViewPr varScale="1">
        <p:scale>
          <a:sx n="74" d="100"/>
          <a:sy n="74" d="100"/>
        </p:scale>
        <p:origin x="-1344" y="-102"/>
      </p:cViewPr>
      <p:guideLst>
        <p:guide orient="horz" pos="2256"/>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notesViewPr>
    <p:cSldViewPr snapToGrid="0">
      <p:cViewPr>
        <p:scale>
          <a:sx n="100" d="100"/>
          <a:sy n="100" d="100"/>
        </p:scale>
        <p:origin x="-864" y="-330"/>
      </p:cViewPr>
      <p:guideLst>
        <p:guide orient="horz" pos="2305"/>
        <p:guide pos="3024"/>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06/relationships/vbaProject" Target="vbaProject.bin"/><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9138" name="Rectangle 2"/>
          <p:cNvSpPr>
            <a:spLocks noGrp="1" noChangeArrowheads="1"/>
          </p:cNvSpPr>
          <p:nvPr>
            <p:ph type="hdr" sz="quarter"/>
          </p:nvPr>
        </p:nvSpPr>
        <p:spPr bwMode="auto">
          <a:xfrm>
            <a:off x="0" y="0"/>
            <a:ext cx="4161176" cy="366182"/>
          </a:xfrm>
          <a:prstGeom prst="rect">
            <a:avLst/>
          </a:prstGeom>
          <a:noFill/>
          <a:ln w="9525">
            <a:noFill/>
            <a:miter lim="800000"/>
            <a:headEnd/>
            <a:tailEnd/>
          </a:ln>
          <a:effectLst/>
        </p:spPr>
        <p:txBody>
          <a:bodyPr vert="horz" wrap="square" lIns="95581" tIns="47790" rIns="95581" bIns="47790" numCol="1" anchor="t" anchorCtr="0" compatLnSpc="1">
            <a:prstTxWarp prst="textNoShape">
              <a:avLst/>
            </a:prstTxWarp>
          </a:bodyPr>
          <a:lstStyle>
            <a:lvl1pPr defTabSz="952777" eaLnBrk="0" hangingPunct="0">
              <a:defRPr sz="1300">
                <a:latin typeface="Arial" charset="0"/>
                <a:ea typeface="+mn-ea"/>
                <a:cs typeface="+mn-cs"/>
              </a:defRPr>
            </a:lvl1pPr>
          </a:lstStyle>
          <a:p>
            <a:pPr>
              <a:defRPr/>
            </a:pPr>
            <a:endParaRPr lang="en-US"/>
          </a:p>
        </p:txBody>
      </p:sp>
      <p:sp>
        <p:nvSpPr>
          <p:cNvPr id="219139" name="Rectangle 3"/>
          <p:cNvSpPr>
            <a:spLocks noGrp="1" noChangeArrowheads="1"/>
          </p:cNvSpPr>
          <p:nvPr>
            <p:ph type="dt" sz="quarter" idx="1"/>
          </p:nvPr>
        </p:nvSpPr>
        <p:spPr bwMode="auto">
          <a:xfrm>
            <a:off x="5438386" y="0"/>
            <a:ext cx="4161176" cy="366182"/>
          </a:xfrm>
          <a:prstGeom prst="rect">
            <a:avLst/>
          </a:prstGeom>
          <a:noFill/>
          <a:ln w="9525">
            <a:noFill/>
            <a:miter lim="800000"/>
            <a:headEnd/>
            <a:tailEnd/>
          </a:ln>
          <a:effectLst/>
        </p:spPr>
        <p:txBody>
          <a:bodyPr vert="horz" wrap="square" lIns="95581" tIns="47790" rIns="95581" bIns="47790" numCol="1" anchor="t" anchorCtr="0" compatLnSpc="1">
            <a:prstTxWarp prst="textNoShape">
              <a:avLst/>
            </a:prstTxWarp>
          </a:bodyPr>
          <a:lstStyle>
            <a:lvl1pPr algn="r" defTabSz="952777" eaLnBrk="0" hangingPunct="0">
              <a:defRPr sz="1300"/>
            </a:lvl1pPr>
          </a:lstStyle>
          <a:p>
            <a:fld id="{D26C6443-828F-4348-9DCF-AACF8AB49B31}" type="datetime1">
              <a:rPr lang="en-US"/>
              <a:pPr/>
              <a:t>4/21/2010</a:t>
            </a:fld>
            <a:endParaRPr lang="en-US"/>
          </a:p>
        </p:txBody>
      </p:sp>
      <p:sp>
        <p:nvSpPr>
          <p:cNvPr id="219140" name="Rectangle 4"/>
          <p:cNvSpPr>
            <a:spLocks noGrp="1" noChangeArrowheads="1"/>
          </p:cNvSpPr>
          <p:nvPr>
            <p:ph type="ftr" sz="quarter" idx="2"/>
          </p:nvPr>
        </p:nvSpPr>
        <p:spPr bwMode="auto">
          <a:xfrm>
            <a:off x="0" y="6947331"/>
            <a:ext cx="4161176" cy="366181"/>
          </a:xfrm>
          <a:prstGeom prst="rect">
            <a:avLst/>
          </a:prstGeom>
          <a:noFill/>
          <a:ln w="9525">
            <a:noFill/>
            <a:miter lim="800000"/>
            <a:headEnd/>
            <a:tailEnd/>
          </a:ln>
          <a:effectLst/>
        </p:spPr>
        <p:txBody>
          <a:bodyPr vert="horz" wrap="square" lIns="95581" tIns="47790" rIns="95581" bIns="47790" numCol="1" anchor="b" anchorCtr="0" compatLnSpc="1">
            <a:prstTxWarp prst="textNoShape">
              <a:avLst/>
            </a:prstTxWarp>
          </a:bodyPr>
          <a:lstStyle>
            <a:lvl1pPr defTabSz="952777" eaLnBrk="0" hangingPunct="0">
              <a:defRPr sz="1300">
                <a:latin typeface="Arial" charset="0"/>
                <a:ea typeface="+mn-ea"/>
                <a:cs typeface="+mn-cs"/>
              </a:defRPr>
            </a:lvl1pPr>
          </a:lstStyle>
          <a:p>
            <a:pPr>
              <a:defRPr/>
            </a:pPr>
            <a:endParaRPr lang="en-US"/>
          </a:p>
        </p:txBody>
      </p:sp>
      <p:sp>
        <p:nvSpPr>
          <p:cNvPr id="219141" name="Rectangle 5"/>
          <p:cNvSpPr>
            <a:spLocks noGrp="1" noChangeArrowheads="1"/>
          </p:cNvSpPr>
          <p:nvPr>
            <p:ph type="sldNum" sz="quarter" idx="3"/>
          </p:nvPr>
        </p:nvSpPr>
        <p:spPr bwMode="auto">
          <a:xfrm>
            <a:off x="5438386" y="6947331"/>
            <a:ext cx="4161176" cy="366181"/>
          </a:xfrm>
          <a:prstGeom prst="rect">
            <a:avLst/>
          </a:prstGeom>
          <a:noFill/>
          <a:ln w="9525">
            <a:noFill/>
            <a:miter lim="800000"/>
            <a:headEnd/>
            <a:tailEnd/>
          </a:ln>
          <a:effectLst/>
        </p:spPr>
        <p:txBody>
          <a:bodyPr vert="horz" wrap="square" lIns="95581" tIns="47790" rIns="95581" bIns="47790" numCol="1" anchor="b" anchorCtr="0" compatLnSpc="1">
            <a:prstTxWarp prst="textNoShape">
              <a:avLst/>
            </a:prstTxWarp>
          </a:bodyPr>
          <a:lstStyle>
            <a:lvl1pPr algn="r" defTabSz="952777" eaLnBrk="0" hangingPunct="0">
              <a:defRPr sz="1300"/>
            </a:lvl1pPr>
          </a:lstStyle>
          <a:p>
            <a:fld id="{81E7A7DF-57F0-46A6-BD15-9BE5D5C70487}"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4161176" cy="366182"/>
          </a:xfrm>
          <a:prstGeom prst="rect">
            <a:avLst/>
          </a:prstGeom>
          <a:noFill/>
          <a:ln w="9525">
            <a:noFill/>
            <a:miter lim="800000"/>
            <a:headEnd/>
            <a:tailEnd/>
          </a:ln>
        </p:spPr>
        <p:txBody>
          <a:bodyPr vert="horz" wrap="square" lIns="95581" tIns="47790" rIns="95581" bIns="47790" numCol="1" anchor="t" anchorCtr="0" compatLnSpc="1">
            <a:prstTxWarp prst="textNoShape">
              <a:avLst/>
            </a:prstTxWarp>
          </a:bodyPr>
          <a:lstStyle>
            <a:lvl1pPr defTabSz="952777" eaLnBrk="1" hangingPunct="1">
              <a:defRPr sz="1300">
                <a:latin typeface="Arial" charset="0"/>
                <a:ea typeface="+mn-ea"/>
                <a:cs typeface="+mn-cs"/>
              </a:defRPr>
            </a:lvl1pPr>
          </a:lstStyle>
          <a:p>
            <a:pPr>
              <a:defRPr/>
            </a:pPr>
            <a:endParaRPr lang="en-US"/>
          </a:p>
        </p:txBody>
      </p:sp>
      <p:sp>
        <p:nvSpPr>
          <p:cNvPr id="6147" name="Rectangle 3"/>
          <p:cNvSpPr>
            <a:spLocks noGrp="1" noChangeArrowheads="1"/>
          </p:cNvSpPr>
          <p:nvPr>
            <p:ph type="dt" idx="1"/>
          </p:nvPr>
        </p:nvSpPr>
        <p:spPr bwMode="auto">
          <a:xfrm>
            <a:off x="5438386" y="0"/>
            <a:ext cx="4161176" cy="366182"/>
          </a:xfrm>
          <a:prstGeom prst="rect">
            <a:avLst/>
          </a:prstGeom>
          <a:noFill/>
          <a:ln w="9525">
            <a:noFill/>
            <a:miter lim="800000"/>
            <a:headEnd/>
            <a:tailEnd/>
          </a:ln>
        </p:spPr>
        <p:txBody>
          <a:bodyPr vert="horz" wrap="square" lIns="95581" tIns="47790" rIns="95581" bIns="47790" numCol="1" anchor="t" anchorCtr="0" compatLnSpc="1">
            <a:prstTxWarp prst="textNoShape">
              <a:avLst/>
            </a:prstTxWarp>
          </a:bodyPr>
          <a:lstStyle>
            <a:lvl1pPr algn="r" defTabSz="952777">
              <a:defRPr sz="1300"/>
            </a:lvl1pPr>
          </a:lstStyle>
          <a:p>
            <a:fld id="{55447794-827A-4D8F-86DF-F6A31AFC1BB0}" type="datetime1">
              <a:rPr lang="en-US"/>
              <a:pPr/>
              <a:t>4/21/2010</a:t>
            </a:fld>
            <a:endParaRPr lang="en-US"/>
          </a:p>
        </p:txBody>
      </p:sp>
      <p:sp>
        <p:nvSpPr>
          <p:cNvPr id="18436" name="Rectangle 4"/>
          <p:cNvSpPr>
            <a:spLocks noGrp="1" noRot="1" noChangeAspect="1" noChangeArrowheads="1" noTextEdit="1"/>
          </p:cNvSpPr>
          <p:nvPr>
            <p:ph type="sldImg" idx="2"/>
          </p:nvPr>
        </p:nvSpPr>
        <p:spPr bwMode="auto">
          <a:xfrm>
            <a:off x="2971800" y="547688"/>
            <a:ext cx="3657600" cy="2744787"/>
          </a:xfrm>
          <a:prstGeom prst="rect">
            <a:avLst/>
          </a:prstGeom>
          <a:noFill/>
          <a:ln w="9525">
            <a:solidFill>
              <a:srgbClr val="000000"/>
            </a:solidFill>
            <a:miter lim="800000"/>
            <a:headEnd/>
            <a:tailEnd/>
          </a:ln>
        </p:spPr>
      </p:sp>
      <p:sp>
        <p:nvSpPr>
          <p:cNvPr id="6149" name="Rectangle 5"/>
          <p:cNvSpPr>
            <a:spLocks noGrp="1" noChangeArrowheads="1"/>
          </p:cNvSpPr>
          <p:nvPr>
            <p:ph type="body" sz="quarter" idx="3"/>
          </p:nvPr>
        </p:nvSpPr>
        <p:spPr bwMode="auto">
          <a:xfrm>
            <a:off x="960776" y="3474509"/>
            <a:ext cx="7679648" cy="3292261"/>
          </a:xfrm>
          <a:prstGeom prst="rect">
            <a:avLst/>
          </a:prstGeom>
          <a:noFill/>
          <a:ln w="9525">
            <a:noFill/>
            <a:miter lim="800000"/>
            <a:headEnd/>
            <a:tailEnd/>
          </a:ln>
        </p:spPr>
        <p:txBody>
          <a:bodyPr vert="horz" wrap="square" lIns="95581" tIns="47790" rIns="95581" bIns="4779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150" name="Rectangle 6"/>
          <p:cNvSpPr>
            <a:spLocks noGrp="1" noChangeArrowheads="1"/>
          </p:cNvSpPr>
          <p:nvPr>
            <p:ph type="ftr" sz="quarter" idx="4"/>
          </p:nvPr>
        </p:nvSpPr>
        <p:spPr bwMode="auto">
          <a:xfrm>
            <a:off x="0" y="6947331"/>
            <a:ext cx="4161176" cy="366181"/>
          </a:xfrm>
          <a:prstGeom prst="rect">
            <a:avLst/>
          </a:prstGeom>
          <a:noFill/>
          <a:ln w="9525">
            <a:noFill/>
            <a:miter lim="800000"/>
            <a:headEnd/>
            <a:tailEnd/>
          </a:ln>
        </p:spPr>
        <p:txBody>
          <a:bodyPr vert="horz" wrap="square" lIns="95581" tIns="47790" rIns="95581" bIns="47790" numCol="1" anchor="b" anchorCtr="0" compatLnSpc="1">
            <a:prstTxWarp prst="textNoShape">
              <a:avLst/>
            </a:prstTxWarp>
          </a:bodyPr>
          <a:lstStyle>
            <a:lvl1pPr defTabSz="952777" eaLnBrk="1" hangingPunct="1">
              <a:defRPr sz="1300">
                <a:latin typeface="Arial" charset="0"/>
                <a:ea typeface="+mn-ea"/>
                <a:cs typeface="+mn-cs"/>
              </a:defRPr>
            </a:lvl1pPr>
          </a:lstStyle>
          <a:p>
            <a:pPr>
              <a:defRPr/>
            </a:pPr>
            <a:endParaRPr lang="en-US"/>
          </a:p>
        </p:txBody>
      </p:sp>
      <p:sp>
        <p:nvSpPr>
          <p:cNvPr id="6151" name="Rectangle 7"/>
          <p:cNvSpPr>
            <a:spLocks noGrp="1" noChangeArrowheads="1"/>
          </p:cNvSpPr>
          <p:nvPr>
            <p:ph type="sldNum" sz="quarter" idx="5"/>
          </p:nvPr>
        </p:nvSpPr>
        <p:spPr bwMode="auto">
          <a:xfrm>
            <a:off x="5438386" y="6947331"/>
            <a:ext cx="4161176" cy="366181"/>
          </a:xfrm>
          <a:prstGeom prst="rect">
            <a:avLst/>
          </a:prstGeom>
          <a:noFill/>
          <a:ln w="9525">
            <a:noFill/>
            <a:miter lim="800000"/>
            <a:headEnd/>
            <a:tailEnd/>
          </a:ln>
        </p:spPr>
        <p:txBody>
          <a:bodyPr vert="horz" wrap="square" lIns="95581" tIns="47790" rIns="95581" bIns="47790" numCol="1" anchor="b" anchorCtr="0" compatLnSpc="1">
            <a:prstTxWarp prst="textNoShape">
              <a:avLst/>
            </a:prstTxWarp>
          </a:bodyPr>
          <a:lstStyle>
            <a:lvl1pPr algn="r" defTabSz="952777">
              <a:defRPr sz="1300"/>
            </a:lvl1pPr>
          </a:lstStyle>
          <a:p>
            <a:fld id="{466E4BCD-FE65-4148-81BC-AAE181B164B6}" type="slidenum">
              <a:rPr lang="en-US"/>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pitchFamily="-107" charset="-128"/>
        <a:cs typeface="ＭＳ Ｐゴシック" pitchFamily="-107"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pitchFamily="-107"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pitchFamily="-107"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pitchFamily="-107"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pitchFamily="-107"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p:spPr>
        <p:txBody>
          <a:bodyPr/>
          <a:lstStyle/>
          <a:p>
            <a:endParaRPr lang="en-US" smtClean="0"/>
          </a:p>
        </p:txBody>
      </p:sp>
      <p:sp>
        <p:nvSpPr>
          <p:cNvPr id="20484" name="Slide Number Placeholder 3"/>
          <p:cNvSpPr>
            <a:spLocks noGrp="1"/>
          </p:cNvSpPr>
          <p:nvPr>
            <p:ph type="sldNum" sz="quarter" idx="5"/>
          </p:nvPr>
        </p:nvSpPr>
        <p:spPr>
          <a:noFill/>
        </p:spPr>
        <p:txBody>
          <a:bodyPr/>
          <a:lstStyle/>
          <a:p>
            <a:fld id="{3FD1C4F2-3472-47E2-AB1A-04F532E567FF}" type="slidenum">
              <a:rPr lang="en-US"/>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E0693553-1DFF-46F1-B848-D4284B582781}" type="slidenum">
              <a:rPr lang="en-US"/>
              <a:pPr/>
              <a:t>2</a:t>
            </a:fld>
            <a:endParaRPr lang="en-US"/>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xfrm>
            <a:off x="1632991" y="3474509"/>
            <a:ext cx="6666407" cy="3292261"/>
          </a:xfrm>
          <a:noFill/>
          <a:ln/>
        </p:spPr>
        <p:txBody>
          <a:bodyPr/>
          <a:lstStyle/>
          <a:p>
            <a:pPr marL="239024" indent="-239024"/>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48F5C6AC-1CAD-43A4-8563-18D58D5111EF}" type="slidenum">
              <a:rPr lang="en-US"/>
              <a:pPr/>
              <a:t>5</a:t>
            </a:fld>
            <a:endParaRPr lang="en-US"/>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xfrm>
            <a:off x="1632991" y="3474509"/>
            <a:ext cx="6666407" cy="3292261"/>
          </a:xfrm>
          <a:noFill/>
          <a:ln/>
        </p:spPr>
        <p:txBody>
          <a:bodyPr/>
          <a:lstStyle/>
          <a:p>
            <a:pPr marL="239024" indent="-239024"/>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A6162B0-F2C1-4D7F-8042-23B02B81BF66}" type="slidenum">
              <a:rPr lang="en-US"/>
              <a:pPr/>
              <a:t>6</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ChangeArrowheads="1"/>
          </p:cNvSpPr>
          <p:nvPr/>
        </p:nvSpPr>
        <p:spPr bwMode="auto">
          <a:xfrm>
            <a:off x="1526422" y="3550446"/>
            <a:ext cx="6915618" cy="3292262"/>
          </a:xfrm>
          <a:prstGeom prst="rect">
            <a:avLst/>
          </a:prstGeom>
          <a:noFill/>
          <a:ln w="9525">
            <a:noFill/>
            <a:miter lim="800000"/>
            <a:headEnd/>
            <a:tailEnd/>
          </a:ln>
        </p:spPr>
        <p:txBody>
          <a:bodyPr lIns="95581" tIns="47790" rIns="95581" bIns="47790"/>
          <a:lstStyle/>
          <a:p>
            <a:pPr marL="239024" indent="-239024">
              <a:spcBef>
                <a:spcPct val="30000"/>
              </a:spcBef>
              <a:buFontTx/>
              <a:buChar char="•"/>
            </a:pPr>
            <a:r>
              <a:rPr lang="en-US" sz="1300" dirty="0"/>
              <a:t>These four segments were identified in the original REVEAL research work.  Our goal was to understand how spiritual growth occurs (which we defined as increasing love for God and others) and what factors drive – or derail – that growth.  </a:t>
            </a:r>
          </a:p>
          <a:p>
            <a:pPr marL="239024" indent="-239024">
              <a:spcBef>
                <a:spcPct val="30000"/>
              </a:spcBef>
              <a:buFontTx/>
              <a:buChar char="•"/>
            </a:pPr>
            <a:r>
              <a:rPr lang="en-US" sz="1300" dirty="0"/>
              <a:t>We found that how people define their relationship with Christ is very predictive of spiritual growth.  In other words, people’s spiritual attitudes, motivations and behaviors are directly aligned with how they define Christ in their lives. For example, we found much stronger beliefs, more routine spiritual disciplines (e.g. daily Bible study), and greater frequencies of spiritual behaviors (like serving those in need) as people advanced from one segment to the next. So those with the highest levels of evangelism, serving, tithing, prayer, solitude, etc. were those in the Christ-Centered group.</a:t>
            </a:r>
          </a:p>
          <a:p>
            <a:pPr marL="239024" indent="-239024">
              <a:spcBef>
                <a:spcPct val="30000"/>
              </a:spcBef>
              <a:buFontTx/>
              <a:buChar char="•"/>
            </a:pPr>
            <a:r>
              <a:rPr lang="en-US" sz="1300" dirty="0"/>
              <a:t>We have tested this “spiritual continuum” in more than 500 churches across a diversity of church sizes, denominations and geographies. We have found that these four segments exist in every congregation.</a:t>
            </a:r>
          </a:p>
          <a:p>
            <a:pPr marL="239024" indent="-239024">
              <a:spcBef>
                <a:spcPct val="30000"/>
              </a:spcBef>
              <a:buFontTx/>
              <a:buChar char="•"/>
            </a:pPr>
            <a:r>
              <a:rPr lang="en-US" sz="1300" dirty="0"/>
              <a:t>This chart profiles your church’s spiritual continuum.  If you see “up” or “down” arrows, it means that your congregation’s profile is more or less spiritually mature than the total sample.</a:t>
            </a:r>
          </a:p>
          <a:p>
            <a:pPr marL="239024" indent="-239024">
              <a:spcBef>
                <a:spcPct val="30000"/>
              </a:spcBef>
              <a:buFontTx/>
              <a:buChar char="•"/>
            </a:pPr>
            <a:endParaRPr lang="en-US" sz="1300" dirty="0"/>
          </a:p>
          <a:p>
            <a:pPr marL="239024" indent="-239024">
              <a:spcBef>
                <a:spcPct val="30000"/>
              </a:spcBef>
              <a:buFontTx/>
              <a:buChar char="•"/>
            </a:pPr>
            <a:endParaRPr lang="en-US" sz="1300" dirty="0"/>
          </a:p>
          <a:p>
            <a:pPr marL="239024" indent="-239024">
              <a:spcBef>
                <a:spcPct val="30000"/>
              </a:spcBef>
              <a:buFontTx/>
              <a:buChar char="•"/>
            </a:pPr>
            <a:endParaRPr lang="en-US" sz="1300" dirty="0"/>
          </a:p>
          <a:p>
            <a:pPr marL="239024" indent="-239024">
              <a:spcBef>
                <a:spcPct val="30000"/>
              </a:spcBef>
              <a:buFontTx/>
              <a:buChar char="•"/>
            </a:pPr>
            <a:endParaRPr lang="en-US" sz="13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25862F19-1564-4FFB-A0E7-7BF9E2978469}" type="slidenum">
              <a:rPr lang="en-US"/>
              <a:pPr/>
              <a:t>7</a:t>
            </a:fld>
            <a:endParaRPr lang="en-US"/>
          </a:p>
        </p:txBody>
      </p:sp>
      <p:sp>
        <p:nvSpPr>
          <p:cNvPr id="30723" name="Rectangle 2"/>
          <p:cNvSpPr>
            <a:spLocks noGrp="1" noRot="1" noChangeAspect="1" noChangeArrowheads="1" noTextEdit="1"/>
          </p:cNvSpPr>
          <p:nvPr>
            <p:ph type="sldImg"/>
          </p:nvPr>
        </p:nvSpPr>
        <p:spPr>
          <a:ln/>
        </p:spPr>
      </p:sp>
      <p:sp>
        <p:nvSpPr>
          <p:cNvPr id="30724" name="Rectangle 3"/>
          <p:cNvSpPr>
            <a:spLocks noChangeArrowheads="1"/>
          </p:cNvSpPr>
          <p:nvPr/>
        </p:nvSpPr>
        <p:spPr bwMode="auto">
          <a:xfrm>
            <a:off x="1526422" y="3550446"/>
            <a:ext cx="6915618" cy="3292262"/>
          </a:xfrm>
          <a:prstGeom prst="rect">
            <a:avLst/>
          </a:prstGeom>
          <a:noFill/>
          <a:ln w="9525">
            <a:noFill/>
            <a:miter lim="800000"/>
            <a:headEnd/>
            <a:tailEnd/>
          </a:ln>
        </p:spPr>
        <p:txBody>
          <a:bodyPr lIns="95581" tIns="47790" rIns="95581" bIns="47790"/>
          <a:lstStyle/>
          <a:p>
            <a:pPr marL="239024" indent="-239024">
              <a:spcBef>
                <a:spcPct val="30000"/>
              </a:spcBef>
              <a:buFontTx/>
              <a:buChar char="•"/>
            </a:pPr>
            <a:r>
              <a:rPr lang="en-US" sz="1300" dirty="0"/>
              <a:t>These four segments were identified in the original REVEAL research work.  Our goal was to understand how spiritual growth occurs (which we defined as increasing love for God and others) and what factors drive – or derail – that growth.  </a:t>
            </a:r>
          </a:p>
          <a:p>
            <a:pPr marL="239024" indent="-239024">
              <a:spcBef>
                <a:spcPct val="30000"/>
              </a:spcBef>
              <a:buFontTx/>
              <a:buChar char="•"/>
            </a:pPr>
            <a:r>
              <a:rPr lang="en-US" sz="1300" dirty="0"/>
              <a:t>We found that how people define their relationship with Christ is very predictive of spiritual growth.  In other words, people’s spiritual attitudes, motivations and behaviors are directly aligned with how they define Christ in their lives. For example, we found much stronger beliefs, more routine spiritual disciplines (e.g. daily Bible study), and greater frequencies of spiritual behaviors (like serving those in need) as people advanced from one segment to the next. So those with the highest levels of evangelism, serving, tithing, prayer, solitude, etc. were those in the Christ-Centered group.</a:t>
            </a:r>
          </a:p>
          <a:p>
            <a:pPr marL="239024" indent="-239024">
              <a:spcBef>
                <a:spcPct val="30000"/>
              </a:spcBef>
              <a:buFontTx/>
              <a:buChar char="•"/>
            </a:pPr>
            <a:r>
              <a:rPr lang="en-US" sz="1300" dirty="0"/>
              <a:t>We have tested this “spiritual continuum” in more than 500 churches across a diversity of church sizes, denominations and geographies. We have found that these four segments exist in every congregation.</a:t>
            </a:r>
          </a:p>
          <a:p>
            <a:pPr marL="239024" indent="-239024">
              <a:spcBef>
                <a:spcPct val="30000"/>
              </a:spcBef>
              <a:buFontTx/>
              <a:buChar char="•"/>
            </a:pPr>
            <a:r>
              <a:rPr lang="en-US" sz="1300" dirty="0"/>
              <a:t>This chart profiles your church’s spiritual continuum.  If you see “up” or “down” arrows, it means that your congregation’s profile is more or less spiritually mature than the total sample.</a:t>
            </a:r>
          </a:p>
          <a:p>
            <a:pPr marL="239024" indent="-239024">
              <a:spcBef>
                <a:spcPct val="30000"/>
              </a:spcBef>
              <a:buFontTx/>
              <a:buChar char="•"/>
            </a:pPr>
            <a:endParaRPr lang="en-US" sz="1300" dirty="0"/>
          </a:p>
          <a:p>
            <a:pPr marL="239024" indent="-239024">
              <a:spcBef>
                <a:spcPct val="30000"/>
              </a:spcBef>
              <a:buFontTx/>
              <a:buChar char="•"/>
            </a:pPr>
            <a:endParaRPr lang="en-US" sz="1300" dirty="0"/>
          </a:p>
          <a:p>
            <a:pPr marL="239024" indent="-239024">
              <a:spcBef>
                <a:spcPct val="30000"/>
              </a:spcBef>
              <a:buFontTx/>
              <a:buChar char="•"/>
            </a:pPr>
            <a:endParaRPr lang="en-US" sz="1300" dirty="0"/>
          </a:p>
          <a:p>
            <a:pPr marL="239024" indent="-239024">
              <a:spcBef>
                <a:spcPct val="30000"/>
              </a:spcBef>
              <a:buFontTx/>
              <a:buChar char="•"/>
            </a:pPr>
            <a:endParaRPr lang="en-US" sz="13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BDB93C65-5988-455A-8520-7F8D67040A1C}" type="slidenum">
              <a:rPr lang="en-US"/>
              <a:pPr/>
              <a:t>8</a:t>
            </a:fld>
            <a:endParaRPr lang="en-US"/>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xfrm>
            <a:off x="1632991" y="3474509"/>
            <a:ext cx="6664768" cy="3292261"/>
          </a:xfrm>
          <a:noFill/>
          <a:ln/>
        </p:spPr>
        <p:txBody>
          <a:bodyPr/>
          <a:lstStyle/>
          <a:p>
            <a:pPr marL="239024" indent="-239024"/>
            <a:endParaRPr lang="en-US" dirty="0" smtClean="0"/>
          </a:p>
          <a:p>
            <a:pPr marL="239024" indent="-239024">
              <a:buFontTx/>
              <a:buChar char="•"/>
            </a:pPr>
            <a:endParaRPr lang="en-US" dirty="0" smtClean="0"/>
          </a:p>
          <a:p>
            <a:pPr marL="239024" indent="-239024"/>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F666D2E6-F360-4327-82DF-38BD4E51B272}" type="slidenum">
              <a:rPr lang="en-US"/>
              <a:pPr/>
              <a:t>9</a:t>
            </a:fld>
            <a:endParaRPr lang="en-US"/>
          </a:p>
        </p:txBody>
      </p:sp>
      <p:sp>
        <p:nvSpPr>
          <p:cNvPr id="36867" name="Rectangle 2"/>
          <p:cNvSpPr>
            <a:spLocks noGrp="1" noRot="1" noChangeAspect="1" noChangeArrowheads="1" noTextEdit="1"/>
          </p:cNvSpPr>
          <p:nvPr>
            <p:ph type="sldImg"/>
          </p:nvPr>
        </p:nvSpPr>
        <p:spPr>
          <a:ln/>
        </p:spPr>
      </p:sp>
      <p:sp>
        <p:nvSpPr>
          <p:cNvPr id="36868" name="Rectangle 3"/>
          <p:cNvSpPr>
            <a:spLocks noChangeArrowheads="1"/>
          </p:cNvSpPr>
          <p:nvPr/>
        </p:nvSpPr>
        <p:spPr bwMode="auto">
          <a:xfrm>
            <a:off x="668936" y="3499821"/>
            <a:ext cx="8342026" cy="3815379"/>
          </a:xfrm>
          <a:prstGeom prst="rect">
            <a:avLst/>
          </a:prstGeom>
          <a:noFill/>
          <a:ln w="9525">
            <a:noFill/>
            <a:miter lim="800000"/>
            <a:headEnd/>
            <a:tailEnd/>
          </a:ln>
        </p:spPr>
        <p:txBody>
          <a:bodyPr lIns="95581" tIns="47790" rIns="95581" bIns="47790"/>
          <a:lstStyle/>
          <a:p>
            <a:pPr marL="239024" indent="-239024" eaLnBrk="0" hangingPunct="0">
              <a:spcBef>
                <a:spcPct val="30000"/>
              </a:spcBef>
              <a:buFontTx/>
              <a:buChar char="•"/>
            </a:pPr>
            <a:r>
              <a:rPr lang="en-US" sz="1300" dirty="0"/>
              <a:t>These four segments were identified in the original REVEAL research work.  Our goal was to understand how spiritual growth occurs (which we defined as increasing love for God and others) and what factors drive – or derail – that growth.  </a:t>
            </a:r>
          </a:p>
          <a:p>
            <a:pPr marL="239024" indent="-239024" eaLnBrk="0" hangingPunct="0">
              <a:spcBef>
                <a:spcPct val="30000"/>
              </a:spcBef>
              <a:buFontTx/>
              <a:buChar char="•"/>
            </a:pPr>
            <a:r>
              <a:rPr lang="en-US" sz="1300" dirty="0"/>
              <a:t>We found that how people define their relationship with Christ is very predictive of spiritual growth.  In other words, people’s spiritual attitudes, motivations and behaviors are directly aligned with how they define Christ in their lives. For example, we found much stronger beliefs, more routine spiritual disciplines (e.g. daily Bible study), and greater frequencies of spiritual behaviors (like serving those in need) as people advanced from one segment to the next. So those with the highest levels of evangelism, serving, tithing, prayer, solitude, etc. were those in the Christ-Centered group.</a:t>
            </a:r>
          </a:p>
          <a:p>
            <a:pPr marL="239024" indent="-239024" eaLnBrk="0" hangingPunct="0">
              <a:spcBef>
                <a:spcPct val="30000"/>
              </a:spcBef>
              <a:buFontTx/>
              <a:buChar char="•"/>
            </a:pPr>
            <a:r>
              <a:rPr lang="en-US" sz="1300" dirty="0"/>
              <a:t>We have tested this “spiritual continuum” in more than 1,000 churches across a diversity of church sizes, denominations and geographies. We have found that these four segments exist in every congregation.</a:t>
            </a:r>
          </a:p>
          <a:p>
            <a:pPr marL="239024" indent="-239024" eaLnBrk="0" hangingPunct="0">
              <a:spcBef>
                <a:spcPct val="30000"/>
              </a:spcBef>
              <a:buFontTx/>
              <a:buChar char="•"/>
            </a:pPr>
            <a:r>
              <a:rPr lang="en-US" sz="1300" dirty="0"/>
              <a:t>The Base Size gives a count of your respondents in each of the four segments.</a:t>
            </a:r>
          </a:p>
          <a:p>
            <a:pPr marL="239024" indent="-239024" eaLnBrk="0" hangingPunct="0">
              <a:spcBef>
                <a:spcPct val="30000"/>
              </a:spcBef>
              <a:buFontTx/>
              <a:buChar char="•"/>
            </a:pPr>
            <a:r>
              <a:rPr lang="en-US" sz="1300" dirty="0"/>
              <a:t>If any Wave 2 figure is highlighted in green or red, there has been a meaningful statistical change from Wave 1 to Wave 2.  If the sample size is less than 30 for either Wave 1 or Wave 2, we do not look for meaningful differences, and as such no green or red shading appears.</a:t>
            </a:r>
          </a:p>
          <a:p>
            <a:pPr marL="239024" indent="-239024" eaLnBrk="0" hangingPunct="0">
              <a:spcBef>
                <a:spcPct val="30000"/>
              </a:spcBef>
              <a:buFontTx/>
              <a:buChar char="•"/>
            </a:pPr>
            <a:endParaRPr lang="en-US" sz="1300" dirty="0"/>
          </a:p>
          <a:p>
            <a:pPr marL="239024" indent="-239024" eaLnBrk="0" hangingPunct="0">
              <a:spcBef>
                <a:spcPct val="30000"/>
              </a:spcBef>
              <a:buFontTx/>
              <a:buChar char="•"/>
            </a:pPr>
            <a:endParaRPr lang="en-US" sz="1300" dirty="0"/>
          </a:p>
          <a:p>
            <a:pPr marL="239024" indent="-239024" eaLnBrk="0" hangingPunct="0">
              <a:spcBef>
                <a:spcPct val="30000"/>
              </a:spcBef>
              <a:buFontTx/>
              <a:buChar char="•"/>
            </a:pPr>
            <a:endParaRPr lang="en-US" sz="1300" dirty="0"/>
          </a:p>
          <a:p>
            <a:pPr marL="239024" indent="-239024" eaLnBrk="0" hangingPunct="0">
              <a:spcBef>
                <a:spcPct val="30000"/>
              </a:spcBef>
              <a:buFontTx/>
              <a:buChar char="•"/>
            </a:pPr>
            <a:endParaRPr lang="en-US" sz="13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1EC88B08-BA74-451E-8B57-1FFE4ACE453F}" type="slidenum">
              <a:rPr lang="en-US"/>
              <a:pPr/>
              <a:t>10</a:t>
            </a:fld>
            <a:endParaRPr lang="en-US"/>
          </a:p>
        </p:txBody>
      </p:sp>
      <p:sp>
        <p:nvSpPr>
          <p:cNvPr id="38915" name="Rectangle 2"/>
          <p:cNvSpPr>
            <a:spLocks noGrp="1" noRot="1" noChangeAspect="1" noChangeArrowheads="1" noTextEdit="1"/>
          </p:cNvSpPr>
          <p:nvPr>
            <p:ph type="sldImg"/>
          </p:nvPr>
        </p:nvSpPr>
        <p:spPr>
          <a:ln/>
        </p:spPr>
      </p:sp>
      <p:sp>
        <p:nvSpPr>
          <p:cNvPr id="38916" name="Rectangle 3"/>
          <p:cNvSpPr>
            <a:spLocks noChangeArrowheads="1"/>
          </p:cNvSpPr>
          <p:nvPr/>
        </p:nvSpPr>
        <p:spPr bwMode="auto">
          <a:xfrm>
            <a:off x="1446082" y="3550446"/>
            <a:ext cx="6492615" cy="3292262"/>
          </a:xfrm>
          <a:prstGeom prst="rect">
            <a:avLst/>
          </a:prstGeom>
          <a:noFill/>
          <a:ln w="9525">
            <a:noFill/>
            <a:miter lim="800000"/>
            <a:headEnd/>
            <a:tailEnd/>
          </a:ln>
        </p:spPr>
        <p:txBody>
          <a:bodyPr lIns="95581" tIns="47790" rIns="95581" bIns="47790"/>
          <a:lstStyle/>
          <a:p>
            <a:pPr marL="239024" indent="-239024" eaLnBrk="0" hangingPunct="0">
              <a:spcBef>
                <a:spcPct val="30000"/>
              </a:spcBef>
              <a:buFontTx/>
              <a:buChar char="•"/>
            </a:pPr>
            <a:r>
              <a:rPr lang="en-US" sz="1300" dirty="0"/>
              <a:t>For the sake of brevity, the table reports the percentage of people who responded that they practiced the spiritual disciplines </a:t>
            </a:r>
            <a:r>
              <a:rPr lang="en-US" sz="1300" b="1" dirty="0"/>
              <a:t>daily </a:t>
            </a:r>
            <a:r>
              <a:rPr lang="en-US" sz="1300" dirty="0"/>
              <a:t>(vs. rarely, occasionally, etc.), except for  practicing solitude </a:t>
            </a:r>
            <a:r>
              <a:rPr lang="en-US" sz="1300" b="1" dirty="0"/>
              <a:t>several times per week or more</a:t>
            </a:r>
            <a:r>
              <a:rPr lang="en-US" sz="1300" dirty="0"/>
              <a:t>.</a:t>
            </a:r>
          </a:p>
          <a:p>
            <a:pPr marL="239024" indent="-239024" eaLnBrk="0" hangingPunct="0">
              <a:spcBef>
                <a:spcPct val="30000"/>
              </a:spcBef>
              <a:buFontTx/>
              <a:buChar char="•"/>
            </a:pPr>
            <a:r>
              <a:rPr lang="en-US" sz="1300" dirty="0"/>
              <a:t>If any Wave 2 figure is highlighted in green or red, there has been a meaningful statistical change from Wave 1 to Wave 2.  If the sample size is less than 30 for either Wave 1 or Wave 2, we do not look for meaningful differences, and as such no green or red shading appears.</a:t>
            </a:r>
          </a:p>
          <a:p>
            <a:pPr marL="239024" indent="-239024" eaLnBrk="0" hangingPunct="0">
              <a:spcBef>
                <a:spcPct val="30000"/>
              </a:spcBef>
              <a:buFontTx/>
              <a:buChar char="•"/>
            </a:pPr>
            <a:endParaRPr lang="en-US" sz="13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5AB46635-7DB0-47A0-ADEC-58524C6F9F20}" type="slidenum">
              <a:rPr lang="en-US"/>
              <a:pPr/>
              <a:t>11</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ChangeArrowheads="1"/>
          </p:cNvSpPr>
          <p:nvPr/>
        </p:nvSpPr>
        <p:spPr bwMode="auto">
          <a:xfrm>
            <a:off x="1526421" y="3550446"/>
            <a:ext cx="6946769" cy="3292262"/>
          </a:xfrm>
          <a:prstGeom prst="rect">
            <a:avLst/>
          </a:prstGeom>
          <a:noFill/>
          <a:ln w="9525">
            <a:noFill/>
            <a:miter lim="800000"/>
            <a:headEnd/>
            <a:tailEnd/>
          </a:ln>
        </p:spPr>
        <p:txBody>
          <a:bodyPr lIns="95581" tIns="47790" rIns="95581" bIns="47790"/>
          <a:lstStyle/>
          <a:p>
            <a:pPr marL="239024" indent="-239024" eaLnBrk="0" hangingPunct="0">
              <a:spcBef>
                <a:spcPct val="30000"/>
              </a:spcBef>
              <a:buFontTx/>
              <a:buChar char="•"/>
            </a:pPr>
            <a:r>
              <a:rPr lang="en-US" sz="1300" dirty="0"/>
              <a:t>The percentages represent those who participated in small groups at the frequencies noted in the table. </a:t>
            </a:r>
          </a:p>
          <a:p>
            <a:pPr marL="239024" indent="-239024" eaLnBrk="0" hangingPunct="0">
              <a:spcBef>
                <a:spcPct val="30000"/>
              </a:spcBef>
              <a:buFontTx/>
              <a:buChar char="•"/>
            </a:pPr>
            <a:r>
              <a:rPr lang="en-US" sz="1300" dirty="0"/>
              <a:t>We show results for your entire church (total) and the four segments along the spiritual continuum.</a:t>
            </a:r>
          </a:p>
          <a:p>
            <a:pPr marL="239024" indent="-239024" eaLnBrk="0" hangingPunct="0">
              <a:spcBef>
                <a:spcPct val="30000"/>
              </a:spcBef>
              <a:buFontTx/>
              <a:buChar char="•"/>
            </a:pPr>
            <a:r>
              <a:rPr lang="en-US" sz="1300" dirty="0"/>
              <a:t>The Satisfaction answers are for the top 2 boxes, “extremely satisfied” and “very satisfied” in response to the question, “Overall how satisfied are you with how your small group  experience helps you grow spiritually?”.</a:t>
            </a:r>
          </a:p>
          <a:p>
            <a:pPr marL="239024" indent="-239024" eaLnBrk="0" hangingPunct="0">
              <a:spcBef>
                <a:spcPct val="30000"/>
              </a:spcBef>
              <a:buFontTx/>
              <a:buChar char="•"/>
            </a:pPr>
            <a:r>
              <a:rPr lang="en-US" sz="1300" dirty="0"/>
              <a:t>If any Wave 2 figure is highlighted in green or red, there has been a meaningful statistical change from Wave 1 to Wave 2.  If the sample size is less than 30 for either Wave 1 or Wave 2, we do not look for meaningful differences, and as such no green or red shading appears.</a:t>
            </a:r>
          </a:p>
          <a:p>
            <a:pPr marL="239024" indent="-239024" eaLnBrk="0" hangingPunct="0">
              <a:spcBef>
                <a:spcPct val="30000"/>
              </a:spcBef>
              <a:buFontTx/>
              <a:buChar char="•"/>
            </a:pPr>
            <a:endParaRPr lang="en-US" sz="1300" dirty="0"/>
          </a:p>
          <a:p>
            <a:pPr marL="239024" indent="-239024" eaLnBrk="0" hangingPunct="0">
              <a:spcBef>
                <a:spcPct val="30000"/>
              </a:spcBef>
              <a:buFontTx/>
              <a:buChar char="•"/>
            </a:pPr>
            <a:endParaRPr lang="en-US" sz="13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B1B0F6BE-792A-4967-A210-725C7DA693D4}" type="slidenum">
              <a:rPr lang="en-US"/>
              <a:pPr/>
              <a:t>12</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ChangeArrowheads="1"/>
          </p:cNvSpPr>
          <p:nvPr/>
        </p:nvSpPr>
        <p:spPr bwMode="auto">
          <a:xfrm>
            <a:off x="1641190" y="3558883"/>
            <a:ext cx="6443428" cy="3292261"/>
          </a:xfrm>
          <a:prstGeom prst="rect">
            <a:avLst/>
          </a:prstGeom>
          <a:noFill/>
          <a:ln w="9525">
            <a:noFill/>
            <a:miter lim="800000"/>
            <a:headEnd/>
            <a:tailEnd/>
          </a:ln>
        </p:spPr>
        <p:txBody>
          <a:bodyPr lIns="95581" tIns="47790" rIns="95581" bIns="47790"/>
          <a:lstStyle/>
          <a:p>
            <a:pPr marL="239024" indent="-239024" eaLnBrk="0" hangingPunct="0">
              <a:spcBef>
                <a:spcPct val="30000"/>
              </a:spcBef>
              <a:buFontTx/>
              <a:buChar char="•"/>
            </a:pPr>
            <a:r>
              <a:rPr lang="en-US" sz="1300" dirty="0"/>
              <a:t>We asked how satisfied people were with the church’s role in “helping you grow spiritually.”  The percentages shown above are those who said they were “extremely or very satisfied” </a:t>
            </a:r>
            <a:r>
              <a:rPr lang="en-US" sz="1300" i="1" dirty="0"/>
              <a:t>(top two boxes out of six options).</a:t>
            </a:r>
            <a:endParaRPr lang="en-US" sz="1300" dirty="0"/>
          </a:p>
          <a:p>
            <a:pPr marL="239024" indent="-239024" eaLnBrk="0" hangingPunct="0">
              <a:spcBef>
                <a:spcPct val="30000"/>
              </a:spcBef>
              <a:buFontTx/>
              <a:buChar char="•"/>
            </a:pPr>
            <a:r>
              <a:rPr lang="en-US" sz="1300" dirty="0"/>
              <a:t>If any Wave 2 figure is highlighted in green or red, there has been a meaningful statistical change from Wave 1 to Wave 2.  If the sample size is less than 30 for either Wave 1 or Wave 2, we do not look for meaningful differences, and as such no green or red shading appears.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p:spPr>
        <p:txBody>
          <a:bodyPr/>
          <a:lstStyle/>
          <a:p>
            <a:endParaRPr lang="en-US" smtClean="0"/>
          </a:p>
        </p:txBody>
      </p:sp>
      <p:sp>
        <p:nvSpPr>
          <p:cNvPr id="45060" name="Slide Number Placeholder 3"/>
          <p:cNvSpPr>
            <a:spLocks noGrp="1"/>
          </p:cNvSpPr>
          <p:nvPr>
            <p:ph type="sldNum" sz="quarter" idx="5"/>
          </p:nvPr>
        </p:nvSpPr>
        <p:spPr>
          <a:noFill/>
        </p:spPr>
        <p:txBody>
          <a:bodyPr/>
          <a:lstStyle/>
          <a:p>
            <a:fld id="{906F5B7A-DC45-4C90-BFDC-AF7478464E15}" type="slidenum">
              <a:rPr lang="en-US"/>
              <a:pPr/>
              <a:t>13</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p:spPr>
        <p:txBody>
          <a:bodyPr/>
          <a:lstStyle/>
          <a:p>
            <a:endParaRPr lang="en-US" smtClean="0"/>
          </a:p>
        </p:txBody>
      </p:sp>
      <p:sp>
        <p:nvSpPr>
          <p:cNvPr id="45060" name="Slide Number Placeholder 3"/>
          <p:cNvSpPr>
            <a:spLocks noGrp="1"/>
          </p:cNvSpPr>
          <p:nvPr>
            <p:ph type="sldNum" sz="quarter" idx="5"/>
          </p:nvPr>
        </p:nvSpPr>
        <p:spPr>
          <a:noFill/>
        </p:spPr>
        <p:txBody>
          <a:bodyPr/>
          <a:lstStyle/>
          <a:p>
            <a:fld id="{906F5B7A-DC45-4C90-BFDC-AF7478464E15}" type="slidenum">
              <a:rPr lang="en-US"/>
              <a:pPr/>
              <a:t>14</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p:spPr>
        <p:txBody>
          <a:bodyPr/>
          <a:lstStyle/>
          <a:p>
            <a:endParaRPr lang="en-US" smtClean="0"/>
          </a:p>
        </p:txBody>
      </p:sp>
      <p:sp>
        <p:nvSpPr>
          <p:cNvPr id="45060" name="Slide Number Placeholder 3"/>
          <p:cNvSpPr>
            <a:spLocks noGrp="1"/>
          </p:cNvSpPr>
          <p:nvPr>
            <p:ph type="sldNum" sz="quarter" idx="5"/>
          </p:nvPr>
        </p:nvSpPr>
        <p:spPr>
          <a:noFill/>
        </p:spPr>
        <p:txBody>
          <a:bodyPr/>
          <a:lstStyle/>
          <a:p>
            <a:fld id="{906F5B7A-DC45-4C90-BFDC-AF7478464E15}" type="slidenum">
              <a:rPr lang="en-US"/>
              <a:pPr/>
              <a:t>15</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p:spPr>
        <p:txBody>
          <a:bodyPr/>
          <a:lstStyle/>
          <a:p>
            <a:endParaRPr lang="en-US" smtClean="0"/>
          </a:p>
        </p:txBody>
      </p:sp>
      <p:sp>
        <p:nvSpPr>
          <p:cNvPr id="47108" name="Slide Number Placeholder 3"/>
          <p:cNvSpPr>
            <a:spLocks noGrp="1"/>
          </p:cNvSpPr>
          <p:nvPr>
            <p:ph type="sldNum" sz="quarter" idx="5"/>
          </p:nvPr>
        </p:nvSpPr>
        <p:spPr>
          <a:noFill/>
        </p:spPr>
        <p:txBody>
          <a:bodyPr/>
          <a:lstStyle/>
          <a:p>
            <a:fld id="{31328FD7-B74F-4AB6-A617-6AAA2E9DE02F}" type="slidenum">
              <a:rPr lang="en-US"/>
              <a:pPr/>
              <a:t>16</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endParaRPr lang="en-US" smtClean="0"/>
          </a:p>
        </p:txBody>
      </p:sp>
      <p:sp>
        <p:nvSpPr>
          <p:cNvPr id="49156" name="Slide Number Placeholder 3"/>
          <p:cNvSpPr>
            <a:spLocks noGrp="1"/>
          </p:cNvSpPr>
          <p:nvPr>
            <p:ph type="sldNum" sz="quarter" idx="5"/>
          </p:nvPr>
        </p:nvSpPr>
        <p:spPr>
          <a:noFill/>
        </p:spPr>
        <p:txBody>
          <a:bodyPr/>
          <a:lstStyle/>
          <a:p>
            <a:fld id="{9A97B7B2-EFC1-476B-8859-4837A04C2865}" type="slidenum">
              <a:rPr lang="en-US"/>
              <a:pPr/>
              <a:t>17</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noFill/>
          <a:ln/>
        </p:spPr>
        <p:txBody>
          <a:bodyPr/>
          <a:lstStyle/>
          <a:p>
            <a:endParaRPr lang="en-US" smtClean="0"/>
          </a:p>
        </p:txBody>
      </p:sp>
      <p:sp>
        <p:nvSpPr>
          <p:cNvPr id="51204" name="Slide Number Placeholder 3"/>
          <p:cNvSpPr>
            <a:spLocks noGrp="1"/>
          </p:cNvSpPr>
          <p:nvPr>
            <p:ph type="sldNum" sz="quarter" idx="5"/>
          </p:nvPr>
        </p:nvSpPr>
        <p:spPr>
          <a:noFill/>
        </p:spPr>
        <p:txBody>
          <a:bodyPr/>
          <a:lstStyle/>
          <a:p>
            <a:fld id="{57FDEC2C-AF9D-41E5-9330-17C984367449}" type="slidenum">
              <a:rPr lang="en-US"/>
              <a:pPr/>
              <a:t>18</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p:spPr>
        <p:txBody>
          <a:bodyPr/>
          <a:lstStyle/>
          <a:p>
            <a:endParaRPr lang="en-US" smtClean="0"/>
          </a:p>
        </p:txBody>
      </p:sp>
      <p:sp>
        <p:nvSpPr>
          <p:cNvPr id="53252" name="Slide Number Placeholder 3"/>
          <p:cNvSpPr>
            <a:spLocks noGrp="1"/>
          </p:cNvSpPr>
          <p:nvPr>
            <p:ph type="sldNum" sz="quarter" idx="5"/>
          </p:nvPr>
        </p:nvSpPr>
        <p:spPr>
          <a:noFill/>
        </p:spPr>
        <p:txBody>
          <a:bodyPr/>
          <a:lstStyle/>
          <a:p>
            <a:fld id="{E351406D-F667-4AFE-BD07-38083CE5C98A}" type="slidenum">
              <a:rPr lang="en-US"/>
              <a:pPr/>
              <a:t>19</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p:spPr>
        <p:txBody>
          <a:bodyPr/>
          <a:lstStyle/>
          <a:p>
            <a:endParaRPr lang="en-US" smtClean="0"/>
          </a:p>
        </p:txBody>
      </p:sp>
      <p:sp>
        <p:nvSpPr>
          <p:cNvPr id="55300" name="Slide Number Placeholder 3"/>
          <p:cNvSpPr>
            <a:spLocks noGrp="1"/>
          </p:cNvSpPr>
          <p:nvPr>
            <p:ph type="sldNum" sz="quarter" idx="5"/>
          </p:nvPr>
        </p:nvSpPr>
        <p:spPr>
          <a:noFill/>
        </p:spPr>
        <p:txBody>
          <a:bodyPr/>
          <a:lstStyle/>
          <a:p>
            <a:fld id="{12D6E7A0-2A6F-48F2-93D0-95256A41B0F2}" type="slidenum">
              <a:rPr lang="en-US"/>
              <a:pPr/>
              <a:t>20</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p:spPr>
        <p:txBody>
          <a:bodyPr/>
          <a:lstStyle/>
          <a:p>
            <a:endParaRPr lang="en-US" smtClean="0"/>
          </a:p>
        </p:txBody>
      </p:sp>
      <p:sp>
        <p:nvSpPr>
          <p:cNvPr id="57348" name="Slide Number Placeholder 3"/>
          <p:cNvSpPr>
            <a:spLocks noGrp="1"/>
          </p:cNvSpPr>
          <p:nvPr>
            <p:ph type="sldNum" sz="quarter" idx="5"/>
          </p:nvPr>
        </p:nvSpPr>
        <p:spPr>
          <a:noFill/>
        </p:spPr>
        <p:txBody>
          <a:bodyPr/>
          <a:lstStyle/>
          <a:p>
            <a:fld id="{0F2167FE-C2A7-4D97-8380-E945F4307F1C}" type="slidenum">
              <a:rPr lang="en-US"/>
              <a:pPr/>
              <a:t>21</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p:spPr>
        <p:txBody>
          <a:bodyPr/>
          <a:lstStyle/>
          <a:p>
            <a:endParaRPr lang="en-US" smtClean="0"/>
          </a:p>
        </p:txBody>
      </p:sp>
      <p:sp>
        <p:nvSpPr>
          <p:cNvPr id="59396" name="Slide Number Placeholder 3"/>
          <p:cNvSpPr>
            <a:spLocks noGrp="1"/>
          </p:cNvSpPr>
          <p:nvPr>
            <p:ph type="sldNum" sz="quarter" idx="5"/>
          </p:nvPr>
        </p:nvSpPr>
        <p:spPr>
          <a:noFill/>
        </p:spPr>
        <p:txBody>
          <a:bodyPr/>
          <a:lstStyle/>
          <a:p>
            <a:fld id="{787D9E12-B092-47B0-B3FF-78377604B470}" type="slidenum">
              <a:rPr lang="en-US"/>
              <a:pPr/>
              <a:t>22</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p:spPr>
        <p:txBody>
          <a:bodyPr/>
          <a:lstStyle/>
          <a:p>
            <a:endParaRPr lang="en-US" smtClean="0"/>
          </a:p>
        </p:txBody>
      </p:sp>
      <p:sp>
        <p:nvSpPr>
          <p:cNvPr id="61444" name="Slide Number Placeholder 3"/>
          <p:cNvSpPr>
            <a:spLocks noGrp="1"/>
          </p:cNvSpPr>
          <p:nvPr>
            <p:ph type="sldNum" sz="quarter" idx="5"/>
          </p:nvPr>
        </p:nvSpPr>
        <p:spPr>
          <a:noFill/>
        </p:spPr>
        <p:txBody>
          <a:bodyPr/>
          <a:lstStyle/>
          <a:p>
            <a:fld id="{8E367480-1211-480F-9250-6F795ED77284}" type="slidenum">
              <a:rPr lang="en-US"/>
              <a:pPr/>
              <a:t>23</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p:spPr>
        <p:txBody>
          <a:bodyPr/>
          <a:lstStyle/>
          <a:p>
            <a:endParaRPr lang="en-US" smtClean="0"/>
          </a:p>
        </p:txBody>
      </p:sp>
      <p:sp>
        <p:nvSpPr>
          <p:cNvPr id="63492" name="Slide Number Placeholder 3"/>
          <p:cNvSpPr>
            <a:spLocks noGrp="1"/>
          </p:cNvSpPr>
          <p:nvPr>
            <p:ph type="sldNum" sz="quarter" idx="5"/>
          </p:nvPr>
        </p:nvSpPr>
        <p:spPr>
          <a:noFill/>
        </p:spPr>
        <p:txBody>
          <a:bodyPr/>
          <a:lstStyle/>
          <a:p>
            <a:fld id="{178CCB9E-EFE6-494A-9C47-3A739F1D7D10}" type="slidenum">
              <a:rPr lang="en-US"/>
              <a:pPr/>
              <a:t>24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5"/>
          <p:cNvSpPr>
            <a:spLocks noGrp="1" noChangeArrowheads="1"/>
          </p:cNvSpPr>
          <p:nvPr>
            <p:ph type="ftr" sz="quarter" idx="10"/>
          </p:nvPr>
        </p:nvSpPr>
        <p:spPr>
          <a:ln/>
        </p:spPr>
        <p:txBody>
          <a:bodyPr/>
          <a:lstStyle>
            <a:lvl1pPr>
              <a:defRPr/>
            </a:lvl1pPr>
          </a:lstStyle>
          <a:p>
            <a:r>
              <a:rPr lang="en-US"/>
              <a:t>	</a:t>
            </a:r>
          </a:p>
          <a:p>
            <a:r>
              <a:rPr lang="en-US"/>
              <a:t>    		     © 2010 Willow Creek Association.  All Rights Reserved.  Unauthorized distribution is prohibited. </a:t>
            </a:r>
          </a:p>
        </p:txBody>
      </p:sp>
      <p:sp>
        <p:nvSpPr>
          <p:cNvPr id="5" name="Rectangle 6"/>
          <p:cNvSpPr>
            <a:spLocks noGrp="1" noChangeArrowheads="1"/>
          </p:cNvSpPr>
          <p:nvPr>
            <p:ph type="sldNum" sz="quarter" idx="11"/>
          </p:nvPr>
        </p:nvSpPr>
        <p:spPr>
          <a:ln/>
        </p:spPr>
        <p:txBody>
          <a:bodyPr/>
          <a:lstStyle>
            <a:lvl1pPr>
              <a:defRPr/>
            </a:lvl1pPr>
          </a:lstStyle>
          <a:p>
            <a:fld id="{CC540F77-B25D-4B1C-8418-8F5504F6E2A5}"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r>
              <a:rPr lang="en-US"/>
              <a:t>	</a:t>
            </a:r>
          </a:p>
          <a:p>
            <a:r>
              <a:rPr lang="en-US"/>
              <a:t>    		     © 2010 Willow Creek Association.  All Rights Reserved.  Unauthorized distribution is prohibited. </a:t>
            </a:r>
          </a:p>
        </p:txBody>
      </p:sp>
      <p:sp>
        <p:nvSpPr>
          <p:cNvPr id="5" name="Rectangle 6"/>
          <p:cNvSpPr>
            <a:spLocks noGrp="1" noChangeArrowheads="1"/>
          </p:cNvSpPr>
          <p:nvPr>
            <p:ph type="sldNum" sz="quarter" idx="11"/>
          </p:nvPr>
        </p:nvSpPr>
        <p:spPr>
          <a:ln/>
        </p:spPr>
        <p:txBody>
          <a:bodyPr/>
          <a:lstStyle>
            <a:lvl1pPr>
              <a:defRPr/>
            </a:lvl1pPr>
          </a:lstStyle>
          <a:p>
            <a:fld id="{55E95913-ED7D-422B-BFE6-A8DBFE92730A}"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ftr" sz="quarter" idx="10"/>
          </p:nvPr>
        </p:nvSpPr>
        <p:spPr>
          <a:ln/>
        </p:spPr>
        <p:txBody>
          <a:bodyPr/>
          <a:lstStyle>
            <a:lvl1pPr>
              <a:defRPr/>
            </a:lvl1pPr>
          </a:lstStyle>
          <a:p>
            <a:r>
              <a:rPr lang="en-US"/>
              <a:t>	</a:t>
            </a:r>
          </a:p>
          <a:p>
            <a:r>
              <a:rPr lang="en-US"/>
              <a:t>    		     © 2010 Willow Creek Association.  All Rights Reserved.  Unauthorized distribution is prohibited. </a:t>
            </a:r>
          </a:p>
        </p:txBody>
      </p:sp>
      <p:sp>
        <p:nvSpPr>
          <p:cNvPr id="5" name="Rectangle 6"/>
          <p:cNvSpPr>
            <a:spLocks noGrp="1" noChangeArrowheads="1"/>
          </p:cNvSpPr>
          <p:nvPr>
            <p:ph type="sldNum" sz="quarter" idx="11"/>
          </p:nvPr>
        </p:nvSpPr>
        <p:spPr>
          <a:ln/>
        </p:spPr>
        <p:txBody>
          <a:bodyPr/>
          <a:lstStyle>
            <a:lvl1pPr>
              <a:defRPr/>
            </a:lvl1pPr>
          </a:lstStyle>
          <a:p>
            <a:fld id="{85ECB190-C6A8-41C7-8623-813AFDF3C411}"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xfrm>
            <a:off x="304800" y="6492875"/>
            <a:ext cx="6553200" cy="476250"/>
          </a:xfrm>
        </p:spPr>
        <p:txBody>
          <a:bodyPr/>
          <a:lstStyle>
            <a:lvl1pPr>
              <a:defRPr/>
            </a:lvl1pPr>
          </a:lstStyle>
          <a:p>
            <a:r>
              <a:rPr lang="en-US"/>
              <a:t>	</a:t>
            </a:r>
          </a:p>
          <a:p>
            <a:r>
              <a:rPr lang="en-US"/>
              <a:t>    		     © 2010 Willow Creek Association.  All Rights Reserved.  Unauthorized distribution is prohibited. </a:t>
            </a:r>
          </a:p>
        </p:txBody>
      </p:sp>
      <p:sp>
        <p:nvSpPr>
          <p:cNvPr id="6" name="Rectangle 6"/>
          <p:cNvSpPr>
            <a:spLocks noGrp="1" noChangeArrowheads="1"/>
          </p:cNvSpPr>
          <p:nvPr>
            <p:ph type="sldNum" sz="quarter" idx="11"/>
          </p:nvPr>
        </p:nvSpPr>
        <p:spPr/>
        <p:txBody>
          <a:bodyPr/>
          <a:lstStyle>
            <a:lvl1pPr>
              <a:defRPr/>
            </a:lvl1pPr>
          </a:lstStyle>
          <a:p>
            <a:fld id="{84D9EE60-6958-4A8F-841D-D51B3B81344E}"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ftr" sz="quarter" idx="10"/>
          </p:nvPr>
        </p:nvSpPr>
        <p:spPr>
          <a:xfrm>
            <a:off x="304800" y="6492875"/>
            <a:ext cx="6553200" cy="476250"/>
          </a:xfrm>
        </p:spPr>
        <p:txBody>
          <a:bodyPr/>
          <a:lstStyle>
            <a:lvl1pPr>
              <a:defRPr/>
            </a:lvl1pPr>
          </a:lstStyle>
          <a:p>
            <a:r>
              <a:rPr lang="en-US"/>
              <a:t>	</a:t>
            </a:r>
          </a:p>
          <a:p>
            <a:r>
              <a:rPr lang="en-US"/>
              <a:t>    		     © 2010 Willow Creek Association.  All Rights Reserved.  Unauthorized distribution is prohibited. </a:t>
            </a:r>
          </a:p>
        </p:txBody>
      </p:sp>
      <p:sp>
        <p:nvSpPr>
          <p:cNvPr id="8" name="Rectangle 6"/>
          <p:cNvSpPr>
            <a:spLocks noGrp="1" noChangeArrowheads="1"/>
          </p:cNvSpPr>
          <p:nvPr>
            <p:ph type="sldNum" sz="quarter" idx="11"/>
          </p:nvPr>
        </p:nvSpPr>
        <p:spPr/>
        <p:txBody>
          <a:bodyPr/>
          <a:lstStyle>
            <a:lvl1pPr>
              <a:defRPr/>
            </a:lvl1pPr>
          </a:lstStyle>
          <a:p>
            <a:fld id="{D330BC37-0340-459F-9E8A-380AE324D60B}"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ftr" sz="quarter" idx="10"/>
          </p:nvPr>
        </p:nvSpPr>
        <p:spPr>
          <a:ln/>
        </p:spPr>
        <p:txBody>
          <a:bodyPr/>
          <a:lstStyle>
            <a:lvl1pPr>
              <a:defRPr/>
            </a:lvl1pPr>
          </a:lstStyle>
          <a:p>
            <a:r>
              <a:rPr lang="en-US"/>
              <a:t>	</a:t>
            </a:r>
          </a:p>
          <a:p>
            <a:r>
              <a:rPr lang="en-US"/>
              <a:t>    		     © 2010 Willow Creek Association.  All Rights Reserved.  Unauthorized distribution is prohibited. </a:t>
            </a:r>
          </a:p>
        </p:txBody>
      </p:sp>
      <p:sp>
        <p:nvSpPr>
          <p:cNvPr id="4" name="Rectangle 6"/>
          <p:cNvSpPr>
            <a:spLocks noGrp="1" noChangeArrowheads="1"/>
          </p:cNvSpPr>
          <p:nvPr>
            <p:ph type="sldNum" sz="quarter" idx="11"/>
          </p:nvPr>
        </p:nvSpPr>
        <p:spPr>
          <a:ln/>
        </p:spPr>
        <p:txBody>
          <a:bodyPr/>
          <a:lstStyle>
            <a:lvl1pPr>
              <a:defRPr/>
            </a:lvl1pPr>
          </a:lstStyle>
          <a:p>
            <a:fld id="{E85AD233-C4C2-4C33-9179-AFF5D19A139A}"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xfrm>
            <a:off x="304800" y="6496050"/>
            <a:ext cx="6553200" cy="338138"/>
          </a:xfrm>
        </p:spPr>
        <p:txBody>
          <a:bodyPr>
            <a:spAutoFit/>
          </a:bodyPr>
          <a:lstStyle>
            <a:lvl1pPr>
              <a:defRPr/>
            </a:lvl1pPr>
          </a:lstStyle>
          <a:p>
            <a:r>
              <a:rPr lang="en-US"/>
              <a:t>	</a:t>
            </a:r>
          </a:p>
          <a:p>
            <a:r>
              <a:rPr lang="en-US"/>
              <a:t>    		     © 2010 Willow Creek Association.  All Rights Reserved.  Unauthorized distribution is prohibited. </a:t>
            </a:r>
          </a:p>
        </p:txBody>
      </p:sp>
      <p:sp>
        <p:nvSpPr>
          <p:cNvPr id="3" name="Rectangle 6"/>
          <p:cNvSpPr>
            <a:spLocks noGrp="1" noChangeArrowheads="1"/>
          </p:cNvSpPr>
          <p:nvPr>
            <p:ph type="sldNum" sz="quarter" idx="11"/>
          </p:nvPr>
        </p:nvSpPr>
        <p:spPr/>
        <p:txBody>
          <a:bodyPr/>
          <a:lstStyle>
            <a:lvl1pPr>
              <a:defRPr/>
            </a:lvl1pPr>
          </a:lstStyle>
          <a:p>
            <a:fld id="{F5255EF6-F3FA-4184-9C46-15FEC612C5D1}" type="slidenum">
              <a:rPr lang="en-US"/>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r>
              <a:rPr lang="en-US"/>
              <a:t>	</a:t>
            </a:r>
          </a:p>
          <a:p>
            <a:r>
              <a:rPr lang="en-US"/>
              <a:t>    		     © 2010 Willow Creek Association.  All Rights Reserved.  Unauthorized distribution is prohibited. </a:t>
            </a:r>
          </a:p>
        </p:txBody>
      </p:sp>
      <p:sp>
        <p:nvSpPr>
          <p:cNvPr id="6" name="Rectangle 6"/>
          <p:cNvSpPr>
            <a:spLocks noGrp="1" noChangeArrowheads="1"/>
          </p:cNvSpPr>
          <p:nvPr>
            <p:ph type="sldNum" sz="quarter" idx="11"/>
          </p:nvPr>
        </p:nvSpPr>
        <p:spPr>
          <a:ln/>
        </p:spPr>
        <p:txBody>
          <a:bodyPr/>
          <a:lstStyle>
            <a:lvl1pPr>
              <a:defRPr/>
            </a:lvl1pPr>
          </a:lstStyle>
          <a:p>
            <a:fld id="{6222FE80-AFBD-45EA-835F-BEB1B3FC56DD}"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r>
              <a:rPr lang="en-US"/>
              <a:t>	</a:t>
            </a:r>
          </a:p>
          <a:p>
            <a:r>
              <a:rPr lang="en-US"/>
              <a:t>    		     © 2010 Willow Creek Association.  All Rights Reserved.  Unauthorized distribution is prohibited. </a:t>
            </a:r>
          </a:p>
        </p:txBody>
      </p:sp>
      <p:sp>
        <p:nvSpPr>
          <p:cNvPr id="6" name="Rectangle 6"/>
          <p:cNvSpPr>
            <a:spLocks noGrp="1" noChangeArrowheads="1"/>
          </p:cNvSpPr>
          <p:nvPr>
            <p:ph type="sldNum" sz="quarter" idx="11"/>
          </p:nvPr>
        </p:nvSpPr>
        <p:spPr>
          <a:ln/>
        </p:spPr>
        <p:txBody>
          <a:bodyPr/>
          <a:lstStyle>
            <a:lvl1pPr>
              <a:defRPr/>
            </a:lvl1pPr>
          </a:lstStyle>
          <a:p>
            <a:fld id="{4F4AA368-4786-4BFF-B467-FDCB384E5A13}"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r>
              <a:rPr lang="en-US"/>
              <a:t>	</a:t>
            </a:r>
          </a:p>
          <a:p>
            <a:r>
              <a:rPr lang="en-US"/>
              <a:t>    		     © 2010 Willow Creek Association.  All Rights Reserved.  Unauthorized distribution is prohibited. </a:t>
            </a:r>
          </a:p>
        </p:txBody>
      </p:sp>
      <p:sp>
        <p:nvSpPr>
          <p:cNvPr id="5" name="Rectangle 6"/>
          <p:cNvSpPr>
            <a:spLocks noGrp="1" noChangeArrowheads="1"/>
          </p:cNvSpPr>
          <p:nvPr>
            <p:ph type="sldNum" sz="quarter" idx="11"/>
          </p:nvPr>
        </p:nvSpPr>
        <p:spPr>
          <a:ln/>
        </p:spPr>
        <p:txBody>
          <a:bodyPr/>
          <a:lstStyle>
            <a:lvl1pPr>
              <a:defRPr/>
            </a:lvl1pPr>
          </a:lstStyle>
          <a:p>
            <a:fld id="{F299FB41-98F1-405C-9989-9E88288C834E}"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r>
              <a:rPr lang="en-US"/>
              <a:t>	</a:t>
            </a:r>
          </a:p>
          <a:p>
            <a:r>
              <a:rPr lang="en-US"/>
              <a:t>    		     © 2010 Willow Creek Association.  All Rights Reserved.  Unauthorized distribution is prohibited. </a:t>
            </a:r>
          </a:p>
        </p:txBody>
      </p:sp>
      <p:sp>
        <p:nvSpPr>
          <p:cNvPr id="5" name="Rectangle 6"/>
          <p:cNvSpPr>
            <a:spLocks noGrp="1" noChangeArrowheads="1"/>
          </p:cNvSpPr>
          <p:nvPr>
            <p:ph type="sldNum" sz="quarter" idx="11"/>
          </p:nvPr>
        </p:nvSpPr>
        <p:spPr>
          <a:ln/>
        </p:spPr>
        <p:txBody>
          <a:bodyPr/>
          <a:lstStyle>
            <a:lvl1pPr>
              <a:defRPr/>
            </a:lvl1pPr>
          </a:lstStyle>
          <a:p>
            <a:fld id="{4B0780BF-B3D2-4EF2-A5A1-A22843D3782A}"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5"/>
          <p:cNvSpPr>
            <a:spLocks noGrp="1" noChangeArrowheads="1"/>
          </p:cNvSpPr>
          <p:nvPr>
            <p:ph type="ftr" sz="quarter" idx="10"/>
          </p:nvPr>
        </p:nvSpPr>
        <p:spPr>
          <a:xfrm>
            <a:off x="304800" y="6492875"/>
            <a:ext cx="6553200" cy="476250"/>
          </a:xfrm>
        </p:spPr>
        <p:txBody>
          <a:bodyPr/>
          <a:lstStyle>
            <a:lvl1pPr>
              <a:defRPr/>
            </a:lvl1pPr>
          </a:lstStyle>
          <a:p>
            <a:r>
              <a:rPr lang="en-US"/>
              <a:t>	</a:t>
            </a:r>
          </a:p>
          <a:p>
            <a:r>
              <a:rPr lang="en-US"/>
              <a:t>    		     © 2010 Willow Creek Association.  All Rights Reserved.  Unauthorized distribution is prohibited. </a:t>
            </a:r>
          </a:p>
        </p:txBody>
      </p:sp>
      <p:sp>
        <p:nvSpPr>
          <p:cNvPr id="4" name="Rectangle 6"/>
          <p:cNvSpPr>
            <a:spLocks noGrp="1" noChangeArrowheads="1"/>
          </p:cNvSpPr>
          <p:nvPr>
            <p:ph type="sldNum" sz="quarter" idx="11"/>
          </p:nvPr>
        </p:nvSpPr>
        <p:spPr/>
        <p:txBody>
          <a:bodyPr/>
          <a:lstStyle>
            <a:lvl1pPr>
              <a:defRPr/>
            </a:lvl1pPr>
          </a:lstStyle>
          <a:p>
            <a:fld id="{711771F7-BFEA-4B4E-80D5-B1C30A941184}"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endParaRPr lang="en-US" noProof="0" smtClean="0"/>
          </a:p>
        </p:txBody>
      </p:sp>
      <p:sp>
        <p:nvSpPr>
          <p:cNvPr id="4" name="Rectangle 5"/>
          <p:cNvSpPr>
            <a:spLocks noGrp="1" noChangeArrowheads="1"/>
          </p:cNvSpPr>
          <p:nvPr>
            <p:ph type="ftr" sz="quarter" idx="10"/>
          </p:nvPr>
        </p:nvSpPr>
        <p:spPr>
          <a:ln/>
        </p:spPr>
        <p:txBody>
          <a:bodyPr/>
          <a:lstStyle>
            <a:lvl1pPr>
              <a:defRPr/>
            </a:lvl1pPr>
          </a:lstStyle>
          <a:p>
            <a:r>
              <a:rPr lang="en-US"/>
              <a:t>	</a:t>
            </a:r>
          </a:p>
          <a:p>
            <a:r>
              <a:rPr lang="en-US"/>
              <a:t>    		     © 2010 Willow Creek Association.  All Rights Reserved.  Unauthorized distribution is prohibited. </a:t>
            </a:r>
          </a:p>
        </p:txBody>
      </p:sp>
      <p:sp>
        <p:nvSpPr>
          <p:cNvPr id="5" name="Rectangle 6"/>
          <p:cNvSpPr>
            <a:spLocks noGrp="1" noChangeArrowheads="1"/>
          </p:cNvSpPr>
          <p:nvPr>
            <p:ph type="sldNum" sz="quarter" idx="11"/>
          </p:nvPr>
        </p:nvSpPr>
        <p:spPr>
          <a:ln/>
        </p:spPr>
        <p:txBody>
          <a:bodyPr/>
          <a:lstStyle>
            <a:lvl1pPr>
              <a:defRPr/>
            </a:lvl1pPr>
          </a:lstStyle>
          <a:p>
            <a:fld id="{D7052DA0-D06D-4E97-81F7-2FA5EB13C293}"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hart Placeholder 3"/>
          <p:cNvSpPr>
            <a:spLocks noGrp="1"/>
          </p:cNvSpPr>
          <p:nvPr>
            <p:ph type="chart" sz="half" idx="2"/>
          </p:nvPr>
        </p:nvSpPr>
        <p:spPr>
          <a:xfrm>
            <a:off x="4648200" y="1600200"/>
            <a:ext cx="4038600" cy="4525963"/>
          </a:xfrm>
        </p:spPr>
        <p:txBody>
          <a:bodyPr/>
          <a:lstStyle/>
          <a:p>
            <a:pPr lvl="0"/>
            <a:endParaRPr lang="en-US" noProof="0" smtClean="0"/>
          </a:p>
        </p:txBody>
      </p:sp>
      <p:sp>
        <p:nvSpPr>
          <p:cNvPr id="5" name="Rectangle 5"/>
          <p:cNvSpPr>
            <a:spLocks noGrp="1" noChangeArrowheads="1"/>
          </p:cNvSpPr>
          <p:nvPr>
            <p:ph type="ftr" sz="quarter" idx="10"/>
          </p:nvPr>
        </p:nvSpPr>
        <p:spPr>
          <a:ln/>
        </p:spPr>
        <p:txBody>
          <a:bodyPr/>
          <a:lstStyle>
            <a:lvl1pPr>
              <a:defRPr/>
            </a:lvl1pPr>
          </a:lstStyle>
          <a:p>
            <a:r>
              <a:rPr lang="en-US"/>
              <a:t>	</a:t>
            </a:r>
          </a:p>
          <a:p>
            <a:r>
              <a:rPr lang="en-US"/>
              <a:t>    		     © 2010 Willow Creek Association.  All Rights Reserved.  Unauthorized distribution is prohibited. </a:t>
            </a:r>
          </a:p>
        </p:txBody>
      </p:sp>
      <p:sp>
        <p:nvSpPr>
          <p:cNvPr id="6" name="Rectangle 6"/>
          <p:cNvSpPr>
            <a:spLocks noGrp="1" noChangeArrowheads="1"/>
          </p:cNvSpPr>
          <p:nvPr>
            <p:ph type="sldNum" sz="quarter" idx="11"/>
          </p:nvPr>
        </p:nvSpPr>
        <p:spPr>
          <a:ln/>
        </p:spPr>
        <p:txBody>
          <a:bodyPr/>
          <a:lstStyle>
            <a:lvl1pPr>
              <a:defRPr/>
            </a:lvl1pPr>
          </a:lstStyle>
          <a:p>
            <a:fld id="{3FE1AD2B-34D1-447B-8520-F939FFD8437D}"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OverObj" preserve="1">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ln/>
        </p:spPr>
        <p:txBody>
          <a:bodyPr/>
          <a:lstStyle>
            <a:lvl1pPr>
              <a:defRPr/>
            </a:lvl1pPr>
          </a:lstStyle>
          <a:p>
            <a:r>
              <a:rPr lang="en-US"/>
              <a:t>	</a:t>
            </a:r>
          </a:p>
          <a:p>
            <a:r>
              <a:rPr lang="en-US"/>
              <a:t>    		     © 2010 Willow Creek Association.  All Rights Reserved.  Unauthorized distribution is prohibited. </a:t>
            </a:r>
          </a:p>
        </p:txBody>
      </p:sp>
      <p:sp>
        <p:nvSpPr>
          <p:cNvPr id="6" name="Rectangle 6"/>
          <p:cNvSpPr>
            <a:spLocks noGrp="1" noChangeArrowheads="1"/>
          </p:cNvSpPr>
          <p:nvPr>
            <p:ph type="sldNum" sz="quarter" idx="11"/>
          </p:nvPr>
        </p:nvSpPr>
        <p:spPr>
          <a:ln/>
        </p:spPr>
        <p:txBody>
          <a:bodyPr/>
          <a:lstStyle>
            <a:lvl1pPr>
              <a:defRPr/>
            </a:lvl1pPr>
          </a:lstStyle>
          <a:p>
            <a:fld id="{6F18FCBD-3C19-4EE6-B26B-FF1988121A60}"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304800" y="6496050"/>
            <a:ext cx="6553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800"/>
            </a:lvl1pPr>
          </a:lstStyle>
          <a:p>
            <a:r>
              <a:rPr lang="en-US"/>
              <a:t>	</a:t>
            </a:r>
          </a:p>
          <a:p>
            <a:r>
              <a:rPr lang="en-US"/>
              <a:t>    		     © 2010 Willow Creek Association.  All Rights Reserved.  Unauthorized distribution is prohibited. </a:t>
            </a:r>
          </a:p>
        </p:txBody>
      </p:sp>
      <p:sp>
        <p:nvSpPr>
          <p:cNvPr id="1030" name="Rectangle 6"/>
          <p:cNvSpPr>
            <a:spLocks noGrp="1" noChangeArrowheads="1"/>
          </p:cNvSpPr>
          <p:nvPr>
            <p:ph type="sldNum" sz="quarter" idx="4"/>
          </p:nvPr>
        </p:nvSpPr>
        <p:spPr bwMode="auto">
          <a:xfrm>
            <a:off x="6934200" y="65341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fld id="{7488B534-75B8-4E56-AFCA-5591DA539EA3}" type="slidenum">
              <a:rPr lang="en-US"/>
              <a:pPr/>
              <a:t>‹#›</a:t>
            </a:fld>
            <a:endParaRPr lang="en-US"/>
          </a:p>
        </p:txBody>
      </p:sp>
      <p:pic>
        <p:nvPicPr>
          <p:cNvPr id="2" name="Picture 8"/>
          <p:cNvPicPr>
            <a:picLocks noChangeAspect="1" noChangeArrowheads="1"/>
          </p:cNvPicPr>
          <p:nvPr userDrawn="1"/>
        </p:nvPicPr>
        <p:blipFill>
          <a:blip r:embed="rId17" cstate="print"/>
          <a:srcRect/>
          <a:stretch>
            <a:fillRect/>
          </a:stretch>
        </p:blipFill>
        <p:spPr bwMode="auto">
          <a:xfrm>
            <a:off x="192088" y="6280150"/>
            <a:ext cx="1219200" cy="212725"/>
          </a:xfrm>
          <a:prstGeom prst="rect">
            <a:avLst/>
          </a:prstGeom>
          <a:noFill/>
          <a:ln w="9525">
            <a:noFill/>
            <a:miter lim="800000"/>
            <a:headEnd/>
            <a:tailEnd/>
          </a:ln>
        </p:spPr>
      </p:pic>
      <p:pic>
        <p:nvPicPr>
          <p:cNvPr id="1031" name="Picture 2"/>
          <p:cNvPicPr>
            <a:picLocks noChangeAspect="1" noChangeArrowheads="1"/>
          </p:cNvPicPr>
          <p:nvPr userDrawn="1"/>
        </p:nvPicPr>
        <p:blipFill>
          <a:blip r:embed="rId18" cstate="print"/>
          <a:srcRect/>
          <a:stretch>
            <a:fillRect/>
          </a:stretch>
        </p:blipFill>
        <p:spPr bwMode="auto">
          <a:xfrm>
            <a:off x="0" y="6007284"/>
            <a:ext cx="9144000" cy="850716"/>
          </a:xfrm>
          <a:prstGeom prst="rect">
            <a:avLst/>
          </a:prstGeom>
          <a:noFill/>
          <a:ln w="9525">
            <a:noFill/>
            <a:miter lim="800000"/>
            <a:headEnd/>
            <a:tailEnd/>
          </a:ln>
        </p:spPr>
      </p:pic>
      <p:pic>
        <p:nvPicPr>
          <p:cNvPr id="1032" name="Picture 1"/>
          <p:cNvPicPr>
            <a:picLocks noChangeAspect="1" noChangeArrowheads="1"/>
          </p:cNvPicPr>
          <p:nvPr userDrawn="1"/>
        </p:nvPicPr>
        <p:blipFill>
          <a:blip r:embed="rId19" cstate="print"/>
          <a:srcRect/>
          <a:stretch>
            <a:fillRect/>
          </a:stretch>
        </p:blipFill>
        <p:spPr bwMode="auto">
          <a:xfrm>
            <a:off x="0" y="4763"/>
            <a:ext cx="9144000" cy="1649151"/>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70" r:id="rId4"/>
    <p:sldLayoutId id="2147483871" r:id="rId5"/>
    <p:sldLayoutId id="2147483862" r:id="rId6"/>
    <p:sldLayoutId id="2147483872" r:id="rId7"/>
    <p:sldLayoutId id="2147483863" r:id="rId8"/>
    <p:sldLayoutId id="2147483864" r:id="rId9"/>
    <p:sldLayoutId id="2147483865" r:id="rId10"/>
    <p:sldLayoutId id="2147483866" r:id="rId11"/>
    <p:sldLayoutId id="2147483873" r:id="rId12"/>
    <p:sldLayoutId id="2147483867" r:id="rId13"/>
    <p:sldLayoutId id="2147483868" r:id="rId14"/>
    <p:sldLayoutId id="2147483869" r:id="rId15"/>
  </p:sldLayoutIdLst>
  <p:timing>
    <p:tnLst>
      <p:par>
        <p:cTn id="1" dur="indefinite" restart="never" nodeType="tmRoot"/>
      </p:par>
    </p:tnLst>
  </p:timing>
  <p:hf sldNum="0" hdr="0" dt="0"/>
  <p:txStyles>
    <p:titleStyle>
      <a:lvl1pPr algn="ctr" rtl="0" eaLnBrk="0" fontAlgn="base" hangingPunct="0">
        <a:spcBef>
          <a:spcPct val="0"/>
        </a:spcBef>
        <a:spcAft>
          <a:spcPct val="0"/>
        </a:spcAft>
        <a:defRPr sz="2800">
          <a:solidFill>
            <a:schemeClr val="tx2"/>
          </a:solidFill>
          <a:latin typeface="+mj-lt"/>
          <a:ea typeface="ＭＳ Ｐゴシック" pitchFamily="-107" charset="-128"/>
          <a:cs typeface="ＭＳ Ｐゴシック" pitchFamily="-107" charset="-128"/>
        </a:defRPr>
      </a:lvl1pPr>
      <a:lvl2pPr algn="ctr" rtl="0" eaLnBrk="0" fontAlgn="base" hangingPunct="0">
        <a:spcBef>
          <a:spcPct val="0"/>
        </a:spcBef>
        <a:spcAft>
          <a:spcPct val="0"/>
        </a:spcAft>
        <a:defRPr sz="2800">
          <a:solidFill>
            <a:schemeClr val="tx2"/>
          </a:solidFill>
          <a:latin typeface="Arial" charset="0"/>
          <a:ea typeface="ＭＳ Ｐゴシック" pitchFamily="-107" charset="-128"/>
          <a:cs typeface="ＭＳ Ｐゴシック" pitchFamily="-107" charset="-128"/>
        </a:defRPr>
      </a:lvl2pPr>
      <a:lvl3pPr algn="ctr" rtl="0" eaLnBrk="0" fontAlgn="base" hangingPunct="0">
        <a:spcBef>
          <a:spcPct val="0"/>
        </a:spcBef>
        <a:spcAft>
          <a:spcPct val="0"/>
        </a:spcAft>
        <a:defRPr sz="2800">
          <a:solidFill>
            <a:schemeClr val="tx2"/>
          </a:solidFill>
          <a:latin typeface="Arial" charset="0"/>
          <a:ea typeface="ＭＳ Ｐゴシック" pitchFamily="-107" charset="-128"/>
          <a:cs typeface="ＭＳ Ｐゴシック" pitchFamily="-107" charset="-128"/>
        </a:defRPr>
      </a:lvl3pPr>
      <a:lvl4pPr algn="ctr" rtl="0" eaLnBrk="0" fontAlgn="base" hangingPunct="0">
        <a:spcBef>
          <a:spcPct val="0"/>
        </a:spcBef>
        <a:spcAft>
          <a:spcPct val="0"/>
        </a:spcAft>
        <a:defRPr sz="2800">
          <a:solidFill>
            <a:schemeClr val="tx2"/>
          </a:solidFill>
          <a:latin typeface="Arial" charset="0"/>
          <a:ea typeface="ＭＳ Ｐゴシック" pitchFamily="-107" charset="-128"/>
          <a:cs typeface="ＭＳ Ｐゴシック" pitchFamily="-107" charset="-128"/>
        </a:defRPr>
      </a:lvl4pPr>
      <a:lvl5pPr algn="ctr" rtl="0" eaLnBrk="0" fontAlgn="base" hangingPunct="0">
        <a:spcBef>
          <a:spcPct val="0"/>
        </a:spcBef>
        <a:spcAft>
          <a:spcPct val="0"/>
        </a:spcAft>
        <a:defRPr sz="2800">
          <a:solidFill>
            <a:schemeClr val="tx2"/>
          </a:solidFill>
          <a:latin typeface="Arial" charset="0"/>
          <a:ea typeface="ＭＳ Ｐゴシック" pitchFamily="-107" charset="-128"/>
          <a:cs typeface="ＭＳ Ｐゴシック" pitchFamily="-107"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pitchFamily="-107" charset="-128"/>
          <a:cs typeface="ＭＳ Ｐゴシック" pitchFamily="-107" charset="-128"/>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7" Type="http://schemas.openxmlformats.org/officeDocument/2006/relationships/image" Target="../media/image15.emf"/><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Willow Logo.JPG"/>
          <p:cNvPicPr>
            <a:picLocks noChangeAspect="1"/>
          </p:cNvPicPr>
          <p:nvPr/>
        </p:nvPicPr>
        <p:blipFill>
          <a:blip r:embed="rId3" cstate="print"/>
          <a:srcRect/>
          <a:stretch>
            <a:fillRect/>
          </a:stretch>
        </p:blipFill>
        <p:spPr bwMode="auto">
          <a:xfrm>
            <a:off x="2814638" y="1700213"/>
            <a:ext cx="3467100" cy="1455737"/>
          </a:xfrm>
          <a:prstGeom prst="rect">
            <a:avLst/>
          </a:prstGeom>
          <a:noFill/>
          <a:ln w="9525">
            <a:noFill/>
            <a:miter lim="800000"/>
            <a:headEnd/>
            <a:tailEnd/>
          </a:ln>
        </p:spPr>
      </p:pic>
      <p:sp>
        <p:nvSpPr>
          <p:cNvPr id="19461" name="TextBox 5"/>
          <p:cNvSpPr txBox="1">
            <a:spLocks noChangeArrowheads="1"/>
          </p:cNvSpPr>
          <p:nvPr/>
        </p:nvSpPr>
        <p:spPr bwMode="auto">
          <a:xfrm>
            <a:off x="0" y="3243263"/>
            <a:ext cx="9144000" cy="769937"/>
          </a:xfrm>
          <a:prstGeom prst="rect">
            <a:avLst/>
          </a:prstGeom>
          <a:noFill/>
          <a:ln w="9525">
            <a:noFill/>
            <a:miter lim="800000"/>
            <a:headEnd/>
            <a:tailEnd/>
          </a:ln>
        </p:spPr>
        <p:txBody>
          <a:bodyPr>
            <a:spAutoFit/>
          </a:bodyPr>
          <a:lstStyle/>
          <a:p>
            <a:pPr algn="ctr"/>
            <a:r>
              <a:rPr lang="en-US">
                <a:latin typeface="Calibri" pitchFamily="-107" charset="0"/>
              </a:rPr>
              <a:t>Member Webinar</a:t>
            </a:r>
          </a:p>
        </p:txBody>
      </p:sp>
      <p:sp>
        <p:nvSpPr>
          <p:cNvPr id="19462" name="TextBox 6"/>
          <p:cNvSpPr txBox="1">
            <a:spLocks noChangeArrowheads="1"/>
          </p:cNvSpPr>
          <p:nvPr/>
        </p:nvSpPr>
        <p:spPr bwMode="auto">
          <a:xfrm>
            <a:off x="0" y="3824288"/>
            <a:ext cx="9144000" cy="1446212"/>
          </a:xfrm>
          <a:prstGeom prst="rect">
            <a:avLst/>
          </a:prstGeom>
          <a:noFill/>
          <a:ln w="9525">
            <a:noFill/>
            <a:miter lim="800000"/>
            <a:headEnd/>
            <a:tailEnd/>
          </a:ln>
        </p:spPr>
        <p:txBody>
          <a:bodyPr>
            <a:spAutoFit/>
          </a:bodyPr>
          <a:lstStyle/>
          <a:p>
            <a:pPr algn="ctr"/>
            <a:r>
              <a:rPr lang="en-US" b="1">
                <a:latin typeface="Calibri" pitchFamily="-107" charset="0"/>
              </a:rPr>
              <a:t>Good to Great: The Power of Intentional Leadership </a:t>
            </a:r>
            <a:endParaRPr lang="en-US">
              <a:latin typeface="Calibri" pitchFamily="-107" charset="0"/>
            </a:endParaRPr>
          </a:p>
        </p:txBody>
      </p:sp>
      <p:sp>
        <p:nvSpPr>
          <p:cNvPr id="19463" name="TextBox 7"/>
          <p:cNvSpPr txBox="1">
            <a:spLocks noChangeArrowheads="1"/>
          </p:cNvSpPr>
          <p:nvPr/>
        </p:nvSpPr>
        <p:spPr bwMode="auto">
          <a:xfrm>
            <a:off x="9525" y="5267325"/>
            <a:ext cx="9144000" cy="769938"/>
          </a:xfrm>
          <a:prstGeom prst="rect">
            <a:avLst/>
          </a:prstGeom>
          <a:noFill/>
          <a:ln w="9525">
            <a:noFill/>
            <a:miter lim="800000"/>
            <a:headEnd/>
            <a:tailEnd/>
          </a:ln>
        </p:spPr>
        <p:txBody>
          <a:bodyPr>
            <a:spAutoFit/>
          </a:bodyPr>
          <a:lstStyle/>
          <a:p>
            <a:pPr algn="ctr"/>
            <a:r>
              <a:rPr lang="en-US" dirty="0">
                <a:latin typeface="Calibri" pitchFamily="-107" charset="0"/>
              </a:rPr>
              <a:t>Fox River </a:t>
            </a:r>
            <a:r>
              <a:rPr lang="en-US" dirty="0" smtClean="0">
                <a:latin typeface="Calibri" pitchFamily="-107" charset="0"/>
              </a:rPr>
              <a:t>Church</a:t>
            </a:r>
            <a:endParaRPr lang="en-US" dirty="0">
              <a:latin typeface="Calibri" pitchFamily="-107" charset="0"/>
            </a:endParaRPr>
          </a:p>
        </p:txBody>
      </p:sp>
      <p:sp>
        <p:nvSpPr>
          <p:cNvPr id="9" name="Footer Placeholder 1"/>
          <p:cNvSpPr>
            <a:spLocks noGrp="1"/>
          </p:cNvSpPr>
          <p:nvPr>
            <p:ph type="ftr" sz="quarter" idx="10"/>
          </p:nvPr>
        </p:nvSpPr>
        <p:spPr>
          <a:xfrm>
            <a:off x="304800" y="6496050"/>
            <a:ext cx="6553200" cy="338138"/>
          </a:xfrm>
          <a:noFill/>
        </p:spPr>
        <p:txBody>
          <a:bodyPr/>
          <a:lstStyle/>
          <a:p>
            <a:r>
              <a:rPr lang="en-US" dirty="0"/>
              <a:t>	</a:t>
            </a:r>
          </a:p>
          <a:p>
            <a:r>
              <a:rPr lang="en-US" dirty="0"/>
              <a:t>    		     © 2010 Willow Creek Association.  All Rights Reserved.  Unauthorized distribution is prohibited.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9" name="Picture 1" descr="https://www.willowcreek.com/membership/webinars/greghawkins.jpg"/>
          <p:cNvPicPr>
            <a:picLocks noChangeAspect="1" noChangeArrowheads="1"/>
          </p:cNvPicPr>
          <p:nvPr/>
        </p:nvPicPr>
        <p:blipFill>
          <a:blip r:embed="rId3" cstate="print"/>
          <a:srcRect/>
          <a:stretch>
            <a:fillRect/>
          </a:stretch>
        </p:blipFill>
        <p:spPr bwMode="auto">
          <a:xfrm>
            <a:off x="231775" y="1801813"/>
            <a:ext cx="2497138" cy="2138362"/>
          </a:xfrm>
          <a:prstGeom prst="rect">
            <a:avLst/>
          </a:prstGeom>
          <a:noFill/>
          <a:ln w="9525">
            <a:noFill/>
            <a:miter lim="800000"/>
            <a:headEnd/>
            <a:tailEnd/>
          </a:ln>
        </p:spPr>
      </p:pic>
      <p:pic>
        <p:nvPicPr>
          <p:cNvPr id="21510" name="Picture 3" descr="http://www.willowcreek.com/lds/ldsCommon/images/cally_parkinson.jpg"/>
          <p:cNvPicPr>
            <a:picLocks noChangeAspect="1" noChangeArrowheads="1"/>
          </p:cNvPicPr>
          <p:nvPr/>
        </p:nvPicPr>
        <p:blipFill>
          <a:blip r:embed="rId4" cstate="print"/>
          <a:srcRect/>
          <a:stretch>
            <a:fillRect/>
          </a:stretch>
        </p:blipFill>
        <p:spPr bwMode="auto">
          <a:xfrm>
            <a:off x="6864350" y="4076700"/>
            <a:ext cx="1697038" cy="2262188"/>
          </a:xfrm>
          <a:prstGeom prst="rect">
            <a:avLst/>
          </a:prstGeom>
          <a:noFill/>
          <a:ln w="9525">
            <a:noFill/>
            <a:miter lim="800000"/>
            <a:headEnd/>
            <a:tailEnd/>
          </a:ln>
        </p:spPr>
      </p:pic>
      <p:sp>
        <p:nvSpPr>
          <p:cNvPr id="21511" name="TextBox 7"/>
          <p:cNvSpPr txBox="1">
            <a:spLocks noChangeArrowheads="1"/>
          </p:cNvSpPr>
          <p:nvPr/>
        </p:nvSpPr>
        <p:spPr bwMode="auto">
          <a:xfrm>
            <a:off x="2989263" y="1965325"/>
            <a:ext cx="5130800" cy="2062163"/>
          </a:xfrm>
          <a:prstGeom prst="rect">
            <a:avLst/>
          </a:prstGeom>
          <a:noFill/>
          <a:ln w="9525">
            <a:noFill/>
            <a:miter lim="800000"/>
            <a:headEnd/>
            <a:tailEnd/>
          </a:ln>
        </p:spPr>
        <p:txBody>
          <a:bodyPr>
            <a:spAutoFit/>
          </a:bodyPr>
          <a:lstStyle/>
          <a:p>
            <a:r>
              <a:rPr lang="en-US"/>
              <a:t>Greg Hawkins</a:t>
            </a:r>
          </a:p>
          <a:p>
            <a:r>
              <a:rPr lang="en-US" sz="2800" i="1"/>
              <a:t>Executive Pastor, </a:t>
            </a:r>
          </a:p>
          <a:p>
            <a:r>
              <a:rPr lang="en-US" sz="2800" i="1"/>
              <a:t>Willow Creek Community Church</a:t>
            </a:r>
          </a:p>
        </p:txBody>
      </p:sp>
      <p:sp>
        <p:nvSpPr>
          <p:cNvPr id="21512" name="TextBox 8"/>
          <p:cNvSpPr txBox="1">
            <a:spLocks noChangeArrowheads="1"/>
          </p:cNvSpPr>
          <p:nvPr/>
        </p:nvSpPr>
        <p:spPr bwMode="auto">
          <a:xfrm>
            <a:off x="1544638" y="4205288"/>
            <a:ext cx="5130800" cy="1200150"/>
          </a:xfrm>
          <a:prstGeom prst="rect">
            <a:avLst/>
          </a:prstGeom>
          <a:noFill/>
          <a:ln w="9525">
            <a:noFill/>
            <a:miter lim="800000"/>
            <a:headEnd/>
            <a:tailEnd/>
          </a:ln>
        </p:spPr>
        <p:txBody>
          <a:bodyPr>
            <a:spAutoFit/>
          </a:bodyPr>
          <a:lstStyle/>
          <a:p>
            <a:r>
              <a:rPr lang="en-US"/>
              <a:t>Cally Parkinson</a:t>
            </a:r>
          </a:p>
          <a:p>
            <a:r>
              <a:rPr lang="en-US" sz="2800" i="1"/>
              <a:t>Brand Manager, REVEAL</a:t>
            </a:r>
          </a:p>
        </p:txBody>
      </p:sp>
      <p:sp>
        <p:nvSpPr>
          <p:cNvPr id="11" name="Footer Placeholder 10"/>
          <p:cNvSpPr>
            <a:spLocks noGrp="1"/>
          </p:cNvSpPr>
          <p:nvPr>
            <p:ph type="ftr" sz="quarter" idx="10"/>
          </p:nvPr>
        </p:nvSpPr>
        <p:spPr>
          <a:xfrm>
            <a:off x="304800" y="6496050"/>
            <a:ext cx="6553200" cy="361950"/>
          </a:xfrm>
        </p:spPr>
        <p:txBody>
          <a:bodyPr/>
          <a:lstStyle/>
          <a:p>
            <a:r>
              <a:rPr lang="en-US" dirty="0" smtClean="0"/>
              <a:t>	</a:t>
            </a:r>
          </a:p>
          <a:p>
            <a:r>
              <a:rPr lang="en-US" dirty="0" smtClean="0"/>
              <a:t>    		     © 2010 Willow Creek Association.  All Rights Reserved.  Unauthorized distribution is prohibited. </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Footer Placeholder 5"/>
          <p:cNvSpPr>
            <a:spLocks noGrp="1"/>
          </p:cNvSpPr>
          <p:nvPr>
            <p:ph type="ftr" sz="quarter" idx="10"/>
          </p:nvPr>
        </p:nvSpPr>
        <p:spPr/>
        <p:txBody>
          <a:bodyPr/>
          <a:lstStyle/>
          <a:p>
            <a:r>
              <a:rPr lang="en-US" smtClean="0"/>
              <a:t>	</a:t>
            </a:r>
          </a:p>
          <a:p>
            <a:r>
              <a:rPr lang="en-US" smtClean="0"/>
              <a:t>    		     © 2010 Willow Creek Association.  All Rights Reserved.  Unauthorized distribution is prohibited. </a:t>
            </a:r>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TextBox 7"/>
          <p:cNvSpPr txBox="1">
            <a:spLocks noChangeArrowheads="1"/>
          </p:cNvSpPr>
          <p:nvPr/>
        </p:nvSpPr>
        <p:spPr bwMode="auto">
          <a:xfrm>
            <a:off x="3563938" y="1951038"/>
            <a:ext cx="5130800" cy="1446212"/>
          </a:xfrm>
          <a:prstGeom prst="rect">
            <a:avLst/>
          </a:prstGeom>
          <a:noFill/>
          <a:ln w="9525">
            <a:noFill/>
            <a:miter lim="800000"/>
            <a:headEnd/>
            <a:tailEnd/>
          </a:ln>
        </p:spPr>
        <p:txBody>
          <a:bodyPr>
            <a:spAutoFit/>
          </a:bodyPr>
          <a:lstStyle/>
          <a:p>
            <a:r>
              <a:rPr lang="en-US" b="1"/>
              <a:t>Guy Conn</a:t>
            </a:r>
            <a:r>
              <a:rPr lang="en-US"/>
              <a:t/>
            </a:r>
            <a:br>
              <a:rPr lang="en-US"/>
            </a:br>
            <a:r>
              <a:rPr lang="en-US" i="1"/>
              <a:t>Senior Pastor</a:t>
            </a:r>
            <a:endParaRPr lang="en-US" sz="2800" i="1"/>
          </a:p>
        </p:txBody>
      </p:sp>
      <p:pic>
        <p:nvPicPr>
          <p:cNvPr id="25606" name="Picture 3" descr="http://foxriverchristian.org/wp-content/themes/FRCC1/images/staff/2010/guy.jpg"/>
          <p:cNvPicPr>
            <a:picLocks noChangeAspect="1" noChangeArrowheads="1"/>
          </p:cNvPicPr>
          <p:nvPr/>
        </p:nvPicPr>
        <p:blipFill>
          <a:blip r:embed="rId3" cstate="print"/>
          <a:srcRect/>
          <a:stretch>
            <a:fillRect/>
          </a:stretch>
        </p:blipFill>
        <p:spPr bwMode="auto">
          <a:xfrm>
            <a:off x="668338" y="1878013"/>
            <a:ext cx="2792412" cy="1793875"/>
          </a:xfrm>
          <a:prstGeom prst="rect">
            <a:avLst/>
          </a:prstGeom>
          <a:noFill/>
          <a:ln w="9525">
            <a:noFill/>
            <a:miter lim="800000"/>
            <a:headEnd/>
            <a:tailEnd/>
          </a:ln>
        </p:spPr>
      </p:pic>
      <p:pic>
        <p:nvPicPr>
          <p:cNvPr id="25607" name="Picture 5" descr="http://foxriverchristian.org/wp-content/themes/FRCC1/images/staff/2010/mark.jpg"/>
          <p:cNvPicPr>
            <a:picLocks noChangeAspect="1" noChangeArrowheads="1"/>
          </p:cNvPicPr>
          <p:nvPr/>
        </p:nvPicPr>
        <p:blipFill>
          <a:blip r:embed="rId4" cstate="print"/>
          <a:srcRect/>
          <a:stretch>
            <a:fillRect/>
          </a:stretch>
        </p:blipFill>
        <p:spPr bwMode="auto">
          <a:xfrm>
            <a:off x="5713413" y="4113213"/>
            <a:ext cx="2827337" cy="1816100"/>
          </a:xfrm>
          <a:prstGeom prst="rect">
            <a:avLst/>
          </a:prstGeom>
          <a:noFill/>
          <a:ln w="9525">
            <a:noFill/>
            <a:miter lim="800000"/>
            <a:headEnd/>
            <a:tailEnd/>
          </a:ln>
        </p:spPr>
      </p:pic>
      <p:sp>
        <p:nvSpPr>
          <p:cNvPr id="25608" name="Rectangle 12"/>
          <p:cNvSpPr>
            <a:spLocks noChangeArrowheads="1"/>
          </p:cNvSpPr>
          <p:nvPr/>
        </p:nvSpPr>
        <p:spPr bwMode="auto">
          <a:xfrm>
            <a:off x="1014413" y="4348163"/>
            <a:ext cx="4572000" cy="1447800"/>
          </a:xfrm>
          <a:prstGeom prst="rect">
            <a:avLst/>
          </a:prstGeom>
          <a:noFill/>
          <a:ln w="9525">
            <a:noFill/>
            <a:miter lim="800000"/>
            <a:headEnd/>
            <a:tailEnd/>
          </a:ln>
        </p:spPr>
        <p:txBody>
          <a:bodyPr>
            <a:spAutoFit/>
          </a:bodyPr>
          <a:lstStyle/>
          <a:p>
            <a:pPr algn="r"/>
            <a:r>
              <a:rPr lang="en-US" b="1"/>
              <a:t>Mark Roberts</a:t>
            </a:r>
            <a:r>
              <a:rPr lang="en-US"/>
              <a:t/>
            </a:r>
            <a:br>
              <a:rPr lang="en-US"/>
            </a:br>
            <a:r>
              <a:rPr lang="en-US" i="1"/>
              <a:t>Executive Pastor</a:t>
            </a:r>
            <a:endParaRPr lang="en-US"/>
          </a:p>
        </p:txBody>
      </p:sp>
      <p:sp>
        <p:nvSpPr>
          <p:cNvPr id="11" name="Footer Placeholder 10"/>
          <p:cNvSpPr>
            <a:spLocks noGrp="1"/>
          </p:cNvSpPr>
          <p:nvPr>
            <p:ph type="ftr" sz="quarter" idx="10"/>
          </p:nvPr>
        </p:nvSpPr>
        <p:spPr/>
        <p:txBody>
          <a:bodyPr/>
          <a:lstStyle/>
          <a:p>
            <a:r>
              <a:rPr lang="en-US" dirty="0" smtClean="0"/>
              <a:t>	</a:t>
            </a:r>
          </a:p>
          <a:p>
            <a:r>
              <a:rPr lang="en-US" dirty="0" smtClean="0"/>
              <a:t>    		     © 2010 Willow Creek Association.  All Rights Reserved.  Unauthorized distribution is prohibited. </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Rectangle 3"/>
          <p:cNvSpPr>
            <a:spLocks noChangeArrowheads="1"/>
          </p:cNvSpPr>
          <p:nvPr/>
        </p:nvSpPr>
        <p:spPr bwMode="auto">
          <a:xfrm>
            <a:off x="0" y="-152400"/>
            <a:ext cx="9144000" cy="892175"/>
          </a:xfrm>
          <a:prstGeom prst="rect">
            <a:avLst/>
          </a:prstGeom>
          <a:noFill/>
          <a:ln w="9525">
            <a:noFill/>
            <a:miter lim="800000"/>
            <a:headEnd/>
            <a:tailEnd/>
          </a:ln>
        </p:spPr>
        <p:txBody>
          <a:bodyPr>
            <a:spAutoFit/>
          </a:bodyPr>
          <a:lstStyle/>
          <a:p>
            <a:pPr algn="ctr"/>
            <a:endParaRPr lang="en-US" sz="2400" b="1">
              <a:solidFill>
                <a:schemeClr val="bg1"/>
              </a:solidFill>
            </a:endParaRPr>
          </a:p>
          <a:p>
            <a:pPr algn="ctr"/>
            <a:r>
              <a:rPr lang="en-US" sz="2800" b="1">
                <a:solidFill>
                  <a:schemeClr val="bg1"/>
                </a:solidFill>
              </a:rPr>
              <a:t>REVEAL Spiritual Growth Continuum</a:t>
            </a:r>
          </a:p>
        </p:txBody>
      </p:sp>
      <p:sp>
        <p:nvSpPr>
          <p:cNvPr id="28" name="Round Same Side Corner Rectangle 27"/>
          <p:cNvSpPr/>
          <p:nvPr/>
        </p:nvSpPr>
        <p:spPr>
          <a:xfrm>
            <a:off x="6259513" y="1835150"/>
            <a:ext cx="1676400" cy="457200"/>
          </a:xfrm>
          <a:prstGeom prst="round2SameRect">
            <a:avLst>
              <a:gd name="adj1" fmla="val 20960"/>
              <a:gd name="adj2" fmla="val 0"/>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a:solidFill>
                <a:srgbClr val="FFFFFF"/>
              </a:solidFill>
            </a:endParaRPr>
          </a:p>
        </p:txBody>
      </p:sp>
      <p:sp>
        <p:nvSpPr>
          <p:cNvPr id="34" name="Rectangle 33"/>
          <p:cNvSpPr/>
          <p:nvPr/>
        </p:nvSpPr>
        <p:spPr>
          <a:xfrm>
            <a:off x="6261100" y="2292350"/>
            <a:ext cx="1676400" cy="1531938"/>
          </a:xfrm>
          <a:prstGeom prst="rect">
            <a:avLst/>
          </a:prstGeom>
          <a:gradFill>
            <a:gsLst>
              <a:gs pos="0">
                <a:schemeClr val="bg1"/>
              </a:gs>
              <a:gs pos="100000">
                <a:schemeClr val="bg1">
                  <a:lumMod val="85000"/>
                </a:schemeClr>
              </a:gs>
              <a:gs pos="100000">
                <a:schemeClr val="accent1">
                  <a:shade val="100000"/>
                  <a:satMod val="115000"/>
                </a:schemeClr>
              </a:gs>
            </a:gsLst>
            <a:lin ang="5400000" scaled="0"/>
          </a:grad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36" name="Round Same Side Corner Rectangle 35"/>
          <p:cNvSpPr/>
          <p:nvPr/>
        </p:nvSpPr>
        <p:spPr>
          <a:xfrm>
            <a:off x="4459288" y="2306638"/>
            <a:ext cx="1676400" cy="457200"/>
          </a:xfrm>
          <a:prstGeom prst="round2SameRect">
            <a:avLst>
              <a:gd name="adj1" fmla="val 20960"/>
              <a:gd name="adj2" fmla="val 0"/>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a:solidFill>
                <a:srgbClr val="FFFFFF"/>
              </a:solidFill>
            </a:endParaRPr>
          </a:p>
        </p:txBody>
      </p:sp>
      <p:sp>
        <p:nvSpPr>
          <p:cNvPr id="41" name="Rectangle 40"/>
          <p:cNvSpPr/>
          <p:nvPr/>
        </p:nvSpPr>
        <p:spPr bwMode="auto">
          <a:xfrm>
            <a:off x="5284788" y="4329113"/>
            <a:ext cx="749300" cy="469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42" name="Rectangle 41"/>
          <p:cNvSpPr/>
          <p:nvPr/>
        </p:nvSpPr>
        <p:spPr>
          <a:xfrm>
            <a:off x="4459288" y="2763838"/>
            <a:ext cx="1677987" cy="1530350"/>
          </a:xfrm>
          <a:prstGeom prst="rect">
            <a:avLst/>
          </a:prstGeom>
          <a:gradFill>
            <a:gsLst>
              <a:gs pos="0">
                <a:schemeClr val="bg1"/>
              </a:gs>
              <a:gs pos="100000">
                <a:schemeClr val="bg1">
                  <a:lumMod val="85000"/>
                </a:schemeClr>
              </a:gs>
              <a:gs pos="100000">
                <a:schemeClr val="accent1">
                  <a:shade val="100000"/>
                  <a:satMod val="115000"/>
                </a:schemeClr>
              </a:gs>
            </a:gsLst>
            <a:lin ang="5400000" scaled="0"/>
          </a:grad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44" name="Oval 43"/>
          <p:cNvSpPr/>
          <p:nvPr/>
        </p:nvSpPr>
        <p:spPr bwMode="auto">
          <a:xfrm rot="20568792">
            <a:off x="5856288" y="2566988"/>
            <a:ext cx="577850" cy="577850"/>
          </a:xfrm>
          <a:prstGeom prst="ellipse">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grpSp>
        <p:nvGrpSpPr>
          <p:cNvPr id="2" name="Group 39"/>
          <p:cNvGrpSpPr/>
          <p:nvPr/>
        </p:nvGrpSpPr>
        <p:grpSpPr bwMode="auto">
          <a:xfrm rot="20568792">
            <a:off x="5958690" y="2754314"/>
            <a:ext cx="380999" cy="207414"/>
            <a:chOff x="2730500" y="4351826"/>
            <a:chExt cx="707253" cy="406400"/>
          </a:xfrm>
          <a:solidFill>
            <a:schemeClr val="bg1"/>
          </a:solidFill>
        </p:grpSpPr>
        <p:sp>
          <p:nvSpPr>
            <p:cNvPr id="46" name="Rounded Rectangle 45"/>
            <p:cNvSpPr/>
            <p:nvPr/>
          </p:nvSpPr>
          <p:spPr>
            <a:xfrm>
              <a:off x="2730500" y="4483100"/>
              <a:ext cx="673100"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ounded Rectangle 46"/>
            <p:cNvSpPr/>
            <p:nvPr/>
          </p:nvSpPr>
          <p:spPr>
            <a:xfrm rot="19007906">
              <a:off x="2981216" y="459947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8" name="Rounded Rectangle 47"/>
            <p:cNvSpPr/>
            <p:nvPr/>
          </p:nvSpPr>
          <p:spPr>
            <a:xfrm rot="2656919">
              <a:off x="2968516" y="435182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51" name="Round Same Side Corner Rectangle 50"/>
          <p:cNvSpPr/>
          <p:nvPr/>
        </p:nvSpPr>
        <p:spPr bwMode="auto">
          <a:xfrm>
            <a:off x="2684463" y="2652713"/>
            <a:ext cx="1677987" cy="457200"/>
          </a:xfrm>
          <a:prstGeom prst="round2SameRect">
            <a:avLst>
              <a:gd name="adj1" fmla="val 20960"/>
              <a:gd name="adj2" fmla="val 0"/>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a:solidFill>
                <a:srgbClr val="FFFFFF"/>
              </a:solidFill>
            </a:endParaRPr>
          </a:p>
        </p:txBody>
      </p:sp>
      <p:sp>
        <p:nvSpPr>
          <p:cNvPr id="53" name="Rectangle 52"/>
          <p:cNvSpPr/>
          <p:nvPr/>
        </p:nvSpPr>
        <p:spPr bwMode="auto">
          <a:xfrm>
            <a:off x="2686050" y="3109913"/>
            <a:ext cx="1677988" cy="1530350"/>
          </a:xfrm>
          <a:prstGeom prst="rect">
            <a:avLst/>
          </a:prstGeom>
          <a:gradFill>
            <a:gsLst>
              <a:gs pos="0">
                <a:schemeClr val="bg1"/>
              </a:gs>
              <a:gs pos="100000">
                <a:schemeClr val="bg1">
                  <a:lumMod val="85000"/>
                </a:schemeClr>
              </a:gs>
              <a:gs pos="100000">
                <a:schemeClr val="accent1">
                  <a:shade val="100000"/>
                  <a:satMod val="115000"/>
                </a:schemeClr>
              </a:gs>
            </a:gsLst>
            <a:lin ang="5400000" scaled="0"/>
          </a:grad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grpSp>
        <p:nvGrpSpPr>
          <p:cNvPr id="27663" name="Group 40"/>
          <p:cNvGrpSpPr>
            <a:grpSpLocks/>
          </p:cNvGrpSpPr>
          <p:nvPr/>
        </p:nvGrpSpPr>
        <p:grpSpPr bwMode="auto">
          <a:xfrm rot="-1031208">
            <a:off x="4083050" y="3006725"/>
            <a:ext cx="577850" cy="577850"/>
            <a:chOff x="2356196" y="3219536"/>
            <a:chExt cx="577474" cy="577925"/>
          </a:xfrm>
        </p:grpSpPr>
        <p:sp>
          <p:nvSpPr>
            <p:cNvPr id="55" name="Oval 54"/>
            <p:cNvSpPr/>
            <p:nvPr/>
          </p:nvSpPr>
          <p:spPr>
            <a:xfrm>
              <a:off x="2356196" y="3219536"/>
              <a:ext cx="577474" cy="577925"/>
            </a:xfrm>
            <a:prstGeom prst="ellipse">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grpSp>
          <p:nvGrpSpPr>
            <p:cNvPr id="4" name="Group 39"/>
            <p:cNvGrpSpPr/>
            <p:nvPr/>
          </p:nvGrpSpPr>
          <p:grpSpPr>
            <a:xfrm>
              <a:off x="2457451" y="3407857"/>
              <a:ext cx="380999" cy="207414"/>
              <a:chOff x="2730500" y="4351826"/>
              <a:chExt cx="707253" cy="406400"/>
            </a:xfrm>
            <a:solidFill>
              <a:schemeClr val="bg1"/>
            </a:solidFill>
          </p:grpSpPr>
          <p:sp>
            <p:nvSpPr>
              <p:cNvPr id="57" name="Rounded Rectangle 56"/>
              <p:cNvSpPr/>
              <p:nvPr/>
            </p:nvSpPr>
            <p:spPr>
              <a:xfrm>
                <a:off x="2730500" y="4483100"/>
                <a:ext cx="673100"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8" name="Rounded Rectangle 57"/>
              <p:cNvSpPr/>
              <p:nvPr/>
            </p:nvSpPr>
            <p:spPr>
              <a:xfrm rot="19007906">
                <a:off x="2981216" y="459947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9" name="Rounded Rectangle 58"/>
              <p:cNvSpPr/>
              <p:nvPr/>
            </p:nvSpPr>
            <p:spPr>
              <a:xfrm rot="2656919">
                <a:off x="2968516" y="435182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sp>
        <p:nvSpPr>
          <p:cNvPr id="66" name="Round Same Side Corner Rectangle 26"/>
          <p:cNvSpPr/>
          <p:nvPr/>
        </p:nvSpPr>
        <p:spPr bwMode="auto">
          <a:xfrm>
            <a:off x="911225" y="3001963"/>
            <a:ext cx="1677988" cy="457200"/>
          </a:xfrm>
          <a:prstGeom prst="round2SameRect">
            <a:avLst>
              <a:gd name="adj1" fmla="val 20960"/>
              <a:gd name="adj2" fmla="val 0"/>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a:solidFill>
                <a:srgbClr val="FFFFFF"/>
              </a:solidFill>
            </a:endParaRPr>
          </a:p>
        </p:txBody>
      </p:sp>
      <p:sp>
        <p:nvSpPr>
          <p:cNvPr id="27665" name="Text Box 45"/>
          <p:cNvSpPr txBox="1">
            <a:spLocks noChangeArrowheads="1"/>
          </p:cNvSpPr>
          <p:nvPr/>
        </p:nvSpPr>
        <p:spPr bwMode="auto">
          <a:xfrm>
            <a:off x="0" y="5764213"/>
            <a:ext cx="841375" cy="457200"/>
          </a:xfrm>
          <a:prstGeom prst="rect">
            <a:avLst/>
          </a:prstGeom>
          <a:noFill/>
          <a:ln w="9525">
            <a:noFill/>
            <a:miter lim="800000"/>
            <a:headEnd/>
            <a:tailEnd/>
          </a:ln>
        </p:spPr>
        <p:txBody>
          <a:bodyPr>
            <a:spAutoFit/>
          </a:bodyPr>
          <a:lstStyle/>
          <a:p>
            <a:r>
              <a:rPr lang="en-US" sz="2400" b="1">
                <a:solidFill>
                  <a:schemeClr val="bg1"/>
                </a:solidFill>
              </a:rPr>
              <a:t>28%</a:t>
            </a:r>
          </a:p>
        </p:txBody>
      </p:sp>
      <p:sp>
        <p:nvSpPr>
          <p:cNvPr id="78" name="Rectangle 77"/>
          <p:cNvSpPr/>
          <p:nvPr/>
        </p:nvSpPr>
        <p:spPr bwMode="auto">
          <a:xfrm>
            <a:off x="1738313" y="5035550"/>
            <a:ext cx="749300" cy="469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68" name="Rectangle 67"/>
          <p:cNvSpPr/>
          <p:nvPr/>
        </p:nvSpPr>
        <p:spPr bwMode="auto">
          <a:xfrm>
            <a:off x="912813" y="3470275"/>
            <a:ext cx="1677987" cy="1530350"/>
          </a:xfrm>
          <a:prstGeom prst="rect">
            <a:avLst/>
          </a:prstGeom>
          <a:gradFill>
            <a:gsLst>
              <a:gs pos="0">
                <a:schemeClr val="bg1"/>
              </a:gs>
              <a:gs pos="100000">
                <a:schemeClr val="bg1">
                  <a:lumMod val="85000"/>
                </a:schemeClr>
              </a:gs>
              <a:gs pos="100000">
                <a:schemeClr val="accent1">
                  <a:shade val="100000"/>
                  <a:satMod val="115000"/>
                </a:schemeClr>
              </a:gs>
            </a:gsLst>
            <a:lin ang="5400000" scaled="0"/>
          </a:grad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70" name="Oval 69"/>
          <p:cNvSpPr/>
          <p:nvPr/>
        </p:nvSpPr>
        <p:spPr bwMode="auto">
          <a:xfrm rot="20568792">
            <a:off x="2309813" y="3387725"/>
            <a:ext cx="577850" cy="577850"/>
          </a:xfrm>
          <a:prstGeom prst="ellipse">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grpSp>
        <p:nvGrpSpPr>
          <p:cNvPr id="5" name="Group 39"/>
          <p:cNvGrpSpPr/>
          <p:nvPr/>
        </p:nvGrpSpPr>
        <p:grpSpPr bwMode="auto">
          <a:xfrm rot="20568792">
            <a:off x="2411903" y="3576095"/>
            <a:ext cx="381247" cy="207387"/>
            <a:chOff x="2730500" y="4351826"/>
            <a:chExt cx="707253" cy="406400"/>
          </a:xfrm>
          <a:solidFill>
            <a:schemeClr val="bg1"/>
          </a:solidFill>
        </p:grpSpPr>
        <p:sp>
          <p:nvSpPr>
            <p:cNvPr id="72" name="Rounded Rectangle 71"/>
            <p:cNvSpPr/>
            <p:nvPr/>
          </p:nvSpPr>
          <p:spPr>
            <a:xfrm>
              <a:off x="2730500" y="4483100"/>
              <a:ext cx="673100"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3" name="Rounded Rectangle 72"/>
            <p:cNvSpPr/>
            <p:nvPr/>
          </p:nvSpPr>
          <p:spPr>
            <a:xfrm rot="19007906">
              <a:off x="2981216" y="459947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4" name="Rounded Rectangle 73"/>
            <p:cNvSpPr/>
            <p:nvPr/>
          </p:nvSpPr>
          <p:spPr>
            <a:xfrm rot="2656919">
              <a:off x="2968516" y="435182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27670" name="Text Box 29"/>
          <p:cNvSpPr txBox="1">
            <a:spLocks noChangeArrowheads="1"/>
          </p:cNvSpPr>
          <p:nvPr/>
        </p:nvSpPr>
        <p:spPr bwMode="gray">
          <a:xfrm>
            <a:off x="2881313" y="3414713"/>
            <a:ext cx="1371600" cy="1016000"/>
          </a:xfrm>
          <a:prstGeom prst="rect">
            <a:avLst/>
          </a:prstGeom>
          <a:noFill/>
          <a:ln w="9525">
            <a:noFill/>
            <a:miter lim="800000"/>
            <a:headEnd/>
            <a:tailEnd/>
          </a:ln>
        </p:spPr>
        <p:txBody>
          <a:bodyPr>
            <a:spAutoFit/>
          </a:bodyPr>
          <a:lstStyle/>
          <a:p>
            <a:pPr algn="ctr"/>
            <a:r>
              <a:rPr lang="en-US" sz="1200"/>
              <a:t>“I believe in Jesus and am working on what it means to get to know him.”</a:t>
            </a:r>
          </a:p>
        </p:txBody>
      </p:sp>
      <p:sp>
        <p:nvSpPr>
          <p:cNvPr id="27671" name="Text Box 30"/>
          <p:cNvSpPr txBox="1">
            <a:spLocks noChangeArrowheads="1"/>
          </p:cNvSpPr>
          <p:nvPr/>
        </p:nvSpPr>
        <p:spPr bwMode="gray">
          <a:xfrm>
            <a:off x="4648200" y="2971800"/>
            <a:ext cx="1330325" cy="1016000"/>
          </a:xfrm>
          <a:prstGeom prst="rect">
            <a:avLst/>
          </a:prstGeom>
          <a:noFill/>
          <a:ln w="9525">
            <a:noFill/>
            <a:miter lim="800000"/>
            <a:headEnd/>
            <a:tailEnd/>
          </a:ln>
        </p:spPr>
        <p:txBody>
          <a:bodyPr>
            <a:spAutoFit/>
          </a:bodyPr>
          <a:lstStyle/>
          <a:p>
            <a:pPr algn="ctr"/>
            <a:r>
              <a:rPr lang="en-US" sz="1200"/>
              <a:t>“I feel really close to Christ and depend on him daily for guidance.”</a:t>
            </a:r>
          </a:p>
        </p:txBody>
      </p:sp>
      <p:sp>
        <p:nvSpPr>
          <p:cNvPr id="27672" name="Text Box 31"/>
          <p:cNvSpPr txBox="1">
            <a:spLocks noChangeArrowheads="1"/>
          </p:cNvSpPr>
          <p:nvPr/>
        </p:nvSpPr>
        <p:spPr bwMode="gray">
          <a:xfrm>
            <a:off x="6415088" y="2438400"/>
            <a:ext cx="1447800" cy="1200150"/>
          </a:xfrm>
          <a:prstGeom prst="rect">
            <a:avLst/>
          </a:prstGeom>
          <a:noFill/>
          <a:ln w="9525">
            <a:noFill/>
            <a:miter lim="800000"/>
            <a:headEnd/>
            <a:tailEnd/>
          </a:ln>
        </p:spPr>
        <p:txBody>
          <a:bodyPr>
            <a:spAutoFit/>
          </a:bodyPr>
          <a:lstStyle/>
          <a:p>
            <a:pPr algn="ctr"/>
            <a:r>
              <a:rPr lang="en-US" sz="1200"/>
              <a:t>“My relationship with Jesus is the most important relationship in my life  It guides everything I do.”</a:t>
            </a:r>
          </a:p>
        </p:txBody>
      </p:sp>
      <p:sp>
        <p:nvSpPr>
          <p:cNvPr id="27673" name="Text Box 46"/>
          <p:cNvSpPr txBox="1">
            <a:spLocks noChangeArrowheads="1"/>
          </p:cNvSpPr>
          <p:nvPr/>
        </p:nvSpPr>
        <p:spPr bwMode="auto">
          <a:xfrm>
            <a:off x="2584450" y="2740025"/>
            <a:ext cx="1911350" cy="307975"/>
          </a:xfrm>
          <a:prstGeom prst="rect">
            <a:avLst/>
          </a:prstGeom>
          <a:noFill/>
          <a:ln w="9525">
            <a:noFill/>
            <a:miter lim="800000"/>
            <a:headEnd/>
            <a:tailEnd/>
          </a:ln>
        </p:spPr>
        <p:txBody>
          <a:bodyPr>
            <a:spAutoFit/>
          </a:bodyPr>
          <a:lstStyle/>
          <a:p>
            <a:pPr algn="ctr"/>
            <a:r>
              <a:rPr lang="en-US" sz="1400" b="1"/>
              <a:t>Growing in Christ</a:t>
            </a:r>
          </a:p>
        </p:txBody>
      </p:sp>
      <p:sp>
        <p:nvSpPr>
          <p:cNvPr id="27674" name="Text Box 47"/>
          <p:cNvSpPr txBox="1">
            <a:spLocks noChangeArrowheads="1"/>
          </p:cNvSpPr>
          <p:nvPr/>
        </p:nvSpPr>
        <p:spPr bwMode="auto">
          <a:xfrm>
            <a:off x="4545013" y="2376488"/>
            <a:ext cx="1468437" cy="307975"/>
          </a:xfrm>
          <a:prstGeom prst="rect">
            <a:avLst/>
          </a:prstGeom>
          <a:noFill/>
          <a:ln w="9525">
            <a:noFill/>
            <a:miter lim="800000"/>
            <a:headEnd/>
            <a:tailEnd/>
          </a:ln>
        </p:spPr>
        <p:txBody>
          <a:bodyPr>
            <a:spAutoFit/>
          </a:bodyPr>
          <a:lstStyle/>
          <a:p>
            <a:pPr algn="ctr"/>
            <a:r>
              <a:rPr lang="en-US" sz="1400" b="1"/>
              <a:t>Close to Christ</a:t>
            </a:r>
          </a:p>
        </p:txBody>
      </p:sp>
      <p:sp>
        <p:nvSpPr>
          <p:cNvPr id="27675" name="Text Box 48"/>
          <p:cNvSpPr txBox="1">
            <a:spLocks noChangeArrowheads="1"/>
          </p:cNvSpPr>
          <p:nvPr/>
        </p:nvSpPr>
        <p:spPr bwMode="auto">
          <a:xfrm>
            <a:off x="6275388" y="1911350"/>
            <a:ext cx="1663700" cy="307975"/>
          </a:xfrm>
          <a:prstGeom prst="rect">
            <a:avLst/>
          </a:prstGeom>
          <a:noFill/>
          <a:ln w="9525">
            <a:noFill/>
            <a:miter lim="800000"/>
            <a:headEnd/>
            <a:tailEnd/>
          </a:ln>
        </p:spPr>
        <p:txBody>
          <a:bodyPr>
            <a:spAutoFit/>
          </a:bodyPr>
          <a:lstStyle/>
          <a:p>
            <a:pPr algn="ctr"/>
            <a:r>
              <a:rPr lang="en-US" sz="1400" b="1"/>
              <a:t>Christ-Centered</a:t>
            </a:r>
          </a:p>
        </p:txBody>
      </p:sp>
      <p:sp>
        <p:nvSpPr>
          <p:cNvPr id="27676" name="Text Box 45"/>
          <p:cNvSpPr txBox="1">
            <a:spLocks noChangeArrowheads="1"/>
          </p:cNvSpPr>
          <p:nvPr/>
        </p:nvSpPr>
        <p:spPr bwMode="auto">
          <a:xfrm>
            <a:off x="915988" y="3086100"/>
            <a:ext cx="1674812" cy="304800"/>
          </a:xfrm>
          <a:prstGeom prst="rect">
            <a:avLst/>
          </a:prstGeom>
          <a:noFill/>
          <a:ln w="9525">
            <a:noFill/>
            <a:miter lim="800000"/>
            <a:headEnd/>
            <a:tailEnd/>
          </a:ln>
        </p:spPr>
        <p:txBody>
          <a:bodyPr>
            <a:spAutoFit/>
          </a:bodyPr>
          <a:lstStyle/>
          <a:p>
            <a:pPr algn="ctr"/>
            <a:r>
              <a:rPr lang="en-US" sz="1400" b="1"/>
              <a:t>Exploring Christ</a:t>
            </a:r>
          </a:p>
        </p:txBody>
      </p:sp>
      <p:sp>
        <p:nvSpPr>
          <p:cNvPr id="27677" name="Text Box 16"/>
          <p:cNvSpPr txBox="1">
            <a:spLocks noChangeArrowheads="1"/>
          </p:cNvSpPr>
          <p:nvPr/>
        </p:nvSpPr>
        <p:spPr bwMode="gray">
          <a:xfrm>
            <a:off x="990600" y="3657600"/>
            <a:ext cx="1447800" cy="1200150"/>
          </a:xfrm>
          <a:prstGeom prst="rect">
            <a:avLst/>
          </a:prstGeom>
          <a:noFill/>
          <a:ln w="9525">
            <a:noFill/>
            <a:miter lim="800000"/>
            <a:headEnd/>
            <a:tailEnd/>
          </a:ln>
        </p:spPr>
        <p:txBody>
          <a:bodyPr>
            <a:spAutoFit/>
          </a:bodyPr>
          <a:lstStyle/>
          <a:p>
            <a:pPr algn="ctr"/>
            <a:r>
              <a:rPr lang="en-US" sz="1200"/>
              <a:t>“I believe in God, but I am not sure about Christ. My faith is not a significant part of my life.”</a:t>
            </a:r>
          </a:p>
        </p:txBody>
      </p:sp>
      <p:sp>
        <p:nvSpPr>
          <p:cNvPr id="43" name="Footer Placeholder 1"/>
          <p:cNvSpPr>
            <a:spLocks noGrp="1"/>
          </p:cNvSpPr>
          <p:nvPr>
            <p:ph type="ftr" sz="quarter" idx="10"/>
          </p:nvPr>
        </p:nvSpPr>
        <p:spPr>
          <a:xfrm>
            <a:off x="304800" y="6496050"/>
            <a:ext cx="6553200" cy="338138"/>
          </a:xfrm>
          <a:noFill/>
        </p:spPr>
        <p:txBody>
          <a:bodyPr/>
          <a:lstStyle/>
          <a:p>
            <a:r>
              <a:rPr lang="en-US" dirty="0"/>
              <a:t>	</a:t>
            </a:r>
          </a:p>
          <a:p>
            <a:r>
              <a:rPr lang="en-US" dirty="0"/>
              <a:t>    		     © 2010 Willow Creek Association.  All Rights Reserved.  Unauthorized distribution is prohibited.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1" name="Rectangle 3"/>
          <p:cNvSpPr>
            <a:spLocks noChangeArrowheads="1"/>
          </p:cNvSpPr>
          <p:nvPr/>
        </p:nvSpPr>
        <p:spPr bwMode="auto">
          <a:xfrm>
            <a:off x="0" y="-152400"/>
            <a:ext cx="9144000" cy="892175"/>
          </a:xfrm>
          <a:prstGeom prst="rect">
            <a:avLst/>
          </a:prstGeom>
          <a:noFill/>
          <a:ln w="9525">
            <a:noFill/>
            <a:miter lim="800000"/>
            <a:headEnd/>
            <a:tailEnd/>
          </a:ln>
        </p:spPr>
        <p:txBody>
          <a:bodyPr>
            <a:spAutoFit/>
          </a:bodyPr>
          <a:lstStyle/>
          <a:p>
            <a:pPr algn="ctr"/>
            <a:endParaRPr lang="en-US" sz="2400" b="1">
              <a:solidFill>
                <a:schemeClr val="bg1"/>
              </a:solidFill>
            </a:endParaRPr>
          </a:p>
          <a:p>
            <a:pPr algn="ctr"/>
            <a:r>
              <a:rPr lang="en-US" sz="2800" b="1">
                <a:solidFill>
                  <a:schemeClr val="bg1"/>
                </a:solidFill>
              </a:rPr>
              <a:t>REVEAL Spiritual Growth Catalysts</a:t>
            </a:r>
          </a:p>
        </p:txBody>
      </p:sp>
      <p:sp>
        <p:nvSpPr>
          <p:cNvPr id="28" name="Round Same Side Corner Rectangle 27"/>
          <p:cNvSpPr/>
          <p:nvPr/>
        </p:nvSpPr>
        <p:spPr>
          <a:xfrm>
            <a:off x="6327775" y="1835150"/>
            <a:ext cx="1676400" cy="457200"/>
          </a:xfrm>
          <a:prstGeom prst="round2SameRect">
            <a:avLst>
              <a:gd name="adj1" fmla="val 20960"/>
              <a:gd name="adj2" fmla="val 0"/>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a:solidFill>
                <a:srgbClr val="FFFFFF"/>
              </a:solidFill>
            </a:endParaRPr>
          </a:p>
        </p:txBody>
      </p:sp>
      <p:sp>
        <p:nvSpPr>
          <p:cNvPr id="34" name="Rectangle 33"/>
          <p:cNvSpPr/>
          <p:nvPr/>
        </p:nvSpPr>
        <p:spPr>
          <a:xfrm>
            <a:off x="6302375" y="2292350"/>
            <a:ext cx="1676400" cy="1531938"/>
          </a:xfrm>
          <a:prstGeom prst="rect">
            <a:avLst/>
          </a:prstGeom>
          <a:gradFill>
            <a:gsLst>
              <a:gs pos="0">
                <a:schemeClr val="bg1"/>
              </a:gs>
              <a:gs pos="100000">
                <a:schemeClr val="bg1">
                  <a:lumMod val="85000"/>
                </a:schemeClr>
              </a:gs>
              <a:gs pos="100000">
                <a:schemeClr val="accent1">
                  <a:shade val="100000"/>
                  <a:satMod val="115000"/>
                </a:schemeClr>
              </a:gs>
            </a:gsLst>
            <a:lin ang="5400000" scaled="0"/>
          </a:grad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36" name="Round Same Side Corner Rectangle 35"/>
          <p:cNvSpPr/>
          <p:nvPr/>
        </p:nvSpPr>
        <p:spPr>
          <a:xfrm>
            <a:off x="4513263" y="2171700"/>
            <a:ext cx="1676400" cy="457200"/>
          </a:xfrm>
          <a:prstGeom prst="round2SameRect">
            <a:avLst>
              <a:gd name="adj1" fmla="val 20960"/>
              <a:gd name="adj2" fmla="val 0"/>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a:solidFill>
                <a:srgbClr val="FFFFFF"/>
              </a:solidFill>
            </a:endParaRPr>
          </a:p>
        </p:txBody>
      </p:sp>
      <p:sp>
        <p:nvSpPr>
          <p:cNvPr id="41" name="Rectangle 40"/>
          <p:cNvSpPr/>
          <p:nvPr/>
        </p:nvSpPr>
        <p:spPr bwMode="auto">
          <a:xfrm>
            <a:off x="5284788" y="4329113"/>
            <a:ext cx="749300" cy="469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42" name="Rectangle 41"/>
          <p:cNvSpPr/>
          <p:nvPr/>
        </p:nvSpPr>
        <p:spPr>
          <a:xfrm>
            <a:off x="4513263" y="2628900"/>
            <a:ext cx="1677987" cy="1530350"/>
          </a:xfrm>
          <a:prstGeom prst="rect">
            <a:avLst/>
          </a:prstGeom>
          <a:gradFill>
            <a:gsLst>
              <a:gs pos="0">
                <a:schemeClr val="bg1"/>
              </a:gs>
              <a:gs pos="100000">
                <a:schemeClr val="bg1">
                  <a:lumMod val="85000"/>
                </a:schemeClr>
              </a:gs>
              <a:gs pos="100000">
                <a:schemeClr val="accent1">
                  <a:shade val="100000"/>
                  <a:satMod val="115000"/>
                </a:schemeClr>
              </a:gs>
            </a:gsLst>
            <a:lin ang="5400000" scaled="0"/>
          </a:grad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grpSp>
        <p:nvGrpSpPr>
          <p:cNvPr id="2" name="Group 39"/>
          <p:cNvGrpSpPr/>
          <p:nvPr/>
        </p:nvGrpSpPr>
        <p:grpSpPr bwMode="auto">
          <a:xfrm rot="2838097">
            <a:off x="5958690" y="2754314"/>
            <a:ext cx="380999" cy="207414"/>
            <a:chOff x="2730500" y="4351826"/>
            <a:chExt cx="707253" cy="406400"/>
          </a:xfrm>
          <a:solidFill>
            <a:schemeClr val="bg1"/>
          </a:solidFill>
        </p:grpSpPr>
        <p:sp>
          <p:nvSpPr>
            <p:cNvPr id="46" name="Rounded Rectangle 45"/>
            <p:cNvSpPr/>
            <p:nvPr/>
          </p:nvSpPr>
          <p:spPr>
            <a:xfrm>
              <a:off x="2730500" y="4483100"/>
              <a:ext cx="673100"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ounded Rectangle 46"/>
            <p:cNvSpPr/>
            <p:nvPr/>
          </p:nvSpPr>
          <p:spPr>
            <a:xfrm rot="19007906">
              <a:off x="2981216" y="459947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8" name="Rounded Rectangle 47"/>
            <p:cNvSpPr/>
            <p:nvPr/>
          </p:nvSpPr>
          <p:spPr>
            <a:xfrm rot="2656919">
              <a:off x="2968516" y="435182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51" name="Round Same Side Corner Rectangle 50"/>
          <p:cNvSpPr/>
          <p:nvPr/>
        </p:nvSpPr>
        <p:spPr bwMode="auto">
          <a:xfrm>
            <a:off x="2684463" y="2517775"/>
            <a:ext cx="1677987" cy="457200"/>
          </a:xfrm>
          <a:prstGeom prst="round2SameRect">
            <a:avLst>
              <a:gd name="adj1" fmla="val 20960"/>
              <a:gd name="adj2" fmla="val 0"/>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a:solidFill>
                <a:srgbClr val="FFFFFF"/>
              </a:solidFill>
            </a:endParaRPr>
          </a:p>
        </p:txBody>
      </p:sp>
      <p:sp>
        <p:nvSpPr>
          <p:cNvPr id="53" name="Rectangle 52"/>
          <p:cNvSpPr/>
          <p:nvPr/>
        </p:nvSpPr>
        <p:spPr bwMode="auto">
          <a:xfrm>
            <a:off x="2686050" y="2974975"/>
            <a:ext cx="1677988" cy="1530350"/>
          </a:xfrm>
          <a:prstGeom prst="rect">
            <a:avLst/>
          </a:prstGeom>
          <a:gradFill>
            <a:gsLst>
              <a:gs pos="0">
                <a:schemeClr val="bg1"/>
              </a:gs>
              <a:gs pos="100000">
                <a:schemeClr val="bg1">
                  <a:lumMod val="85000"/>
                </a:schemeClr>
              </a:gs>
              <a:gs pos="100000">
                <a:schemeClr val="accent1">
                  <a:shade val="100000"/>
                  <a:satMod val="115000"/>
                </a:schemeClr>
              </a:gs>
            </a:gsLst>
            <a:lin ang="5400000" scaled="0"/>
          </a:grad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66" name="Round Same Side Corner Rectangle 26"/>
          <p:cNvSpPr/>
          <p:nvPr/>
        </p:nvSpPr>
        <p:spPr bwMode="auto">
          <a:xfrm>
            <a:off x="830263" y="2879725"/>
            <a:ext cx="1677987" cy="457200"/>
          </a:xfrm>
          <a:prstGeom prst="round2SameRect">
            <a:avLst>
              <a:gd name="adj1" fmla="val 20960"/>
              <a:gd name="adj2" fmla="val 0"/>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a:solidFill>
                <a:srgbClr val="FFFFFF"/>
              </a:solidFill>
            </a:endParaRPr>
          </a:p>
        </p:txBody>
      </p:sp>
      <p:sp>
        <p:nvSpPr>
          <p:cNvPr id="29711" name="Text Box 45"/>
          <p:cNvSpPr txBox="1">
            <a:spLocks noChangeArrowheads="1"/>
          </p:cNvSpPr>
          <p:nvPr/>
        </p:nvSpPr>
        <p:spPr bwMode="auto">
          <a:xfrm>
            <a:off x="0" y="5764213"/>
            <a:ext cx="841375" cy="457200"/>
          </a:xfrm>
          <a:prstGeom prst="rect">
            <a:avLst/>
          </a:prstGeom>
          <a:noFill/>
          <a:ln w="9525">
            <a:noFill/>
            <a:miter lim="800000"/>
            <a:headEnd/>
            <a:tailEnd/>
          </a:ln>
        </p:spPr>
        <p:txBody>
          <a:bodyPr>
            <a:spAutoFit/>
          </a:bodyPr>
          <a:lstStyle/>
          <a:p>
            <a:r>
              <a:rPr lang="en-US" sz="2400" b="1">
                <a:solidFill>
                  <a:schemeClr val="bg1"/>
                </a:solidFill>
              </a:rPr>
              <a:t>28%</a:t>
            </a:r>
          </a:p>
        </p:txBody>
      </p:sp>
      <p:sp>
        <p:nvSpPr>
          <p:cNvPr id="78" name="Rectangle 77"/>
          <p:cNvSpPr/>
          <p:nvPr/>
        </p:nvSpPr>
        <p:spPr bwMode="auto">
          <a:xfrm>
            <a:off x="1738313" y="5035550"/>
            <a:ext cx="749300" cy="469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68" name="Rectangle 67"/>
          <p:cNvSpPr/>
          <p:nvPr/>
        </p:nvSpPr>
        <p:spPr bwMode="auto">
          <a:xfrm>
            <a:off x="831850" y="3348038"/>
            <a:ext cx="1677988" cy="1530350"/>
          </a:xfrm>
          <a:prstGeom prst="rect">
            <a:avLst/>
          </a:prstGeom>
          <a:gradFill>
            <a:gsLst>
              <a:gs pos="0">
                <a:schemeClr val="bg1"/>
              </a:gs>
              <a:gs pos="100000">
                <a:schemeClr val="bg1">
                  <a:lumMod val="85000"/>
                </a:schemeClr>
              </a:gs>
              <a:gs pos="100000">
                <a:schemeClr val="accent1">
                  <a:shade val="100000"/>
                  <a:satMod val="115000"/>
                </a:schemeClr>
              </a:gs>
            </a:gsLst>
            <a:lin ang="5400000" scaled="0"/>
          </a:grad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70" name="Oval 69"/>
          <p:cNvSpPr/>
          <p:nvPr/>
        </p:nvSpPr>
        <p:spPr bwMode="auto">
          <a:xfrm rot="20568792">
            <a:off x="2336800" y="3319463"/>
            <a:ext cx="577850" cy="577850"/>
          </a:xfrm>
          <a:prstGeom prst="ellipse">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9715" name="Text Box 29"/>
          <p:cNvSpPr txBox="1">
            <a:spLocks noChangeArrowheads="1"/>
          </p:cNvSpPr>
          <p:nvPr/>
        </p:nvSpPr>
        <p:spPr bwMode="gray">
          <a:xfrm>
            <a:off x="2867025" y="3184525"/>
            <a:ext cx="1371600" cy="1016000"/>
          </a:xfrm>
          <a:prstGeom prst="rect">
            <a:avLst/>
          </a:prstGeom>
          <a:noFill/>
          <a:ln w="9525">
            <a:noFill/>
            <a:miter lim="800000"/>
            <a:headEnd/>
            <a:tailEnd/>
          </a:ln>
        </p:spPr>
        <p:txBody>
          <a:bodyPr>
            <a:spAutoFit/>
          </a:bodyPr>
          <a:lstStyle/>
          <a:p>
            <a:pPr algn="ctr"/>
            <a:r>
              <a:rPr lang="en-US" sz="1200"/>
              <a:t>“I believe in Jesus and am working on what it means to get to know him.”</a:t>
            </a:r>
          </a:p>
        </p:txBody>
      </p:sp>
      <p:sp>
        <p:nvSpPr>
          <p:cNvPr id="29716" name="Text Box 30"/>
          <p:cNvSpPr txBox="1">
            <a:spLocks noChangeArrowheads="1"/>
          </p:cNvSpPr>
          <p:nvPr/>
        </p:nvSpPr>
        <p:spPr bwMode="gray">
          <a:xfrm>
            <a:off x="4648200" y="2795588"/>
            <a:ext cx="1330325" cy="1016000"/>
          </a:xfrm>
          <a:prstGeom prst="rect">
            <a:avLst/>
          </a:prstGeom>
          <a:noFill/>
          <a:ln w="9525">
            <a:noFill/>
            <a:miter lim="800000"/>
            <a:headEnd/>
            <a:tailEnd/>
          </a:ln>
        </p:spPr>
        <p:txBody>
          <a:bodyPr>
            <a:spAutoFit/>
          </a:bodyPr>
          <a:lstStyle/>
          <a:p>
            <a:pPr algn="ctr"/>
            <a:r>
              <a:rPr lang="en-US" sz="1200"/>
              <a:t>“I feel really close to Christ and depend on him daily for guidance.”</a:t>
            </a:r>
          </a:p>
        </p:txBody>
      </p:sp>
      <p:sp>
        <p:nvSpPr>
          <p:cNvPr id="29717" name="Text Box 31"/>
          <p:cNvSpPr txBox="1">
            <a:spLocks noChangeArrowheads="1"/>
          </p:cNvSpPr>
          <p:nvPr/>
        </p:nvSpPr>
        <p:spPr bwMode="gray">
          <a:xfrm>
            <a:off x="6483350" y="2424113"/>
            <a:ext cx="1447800" cy="1200150"/>
          </a:xfrm>
          <a:prstGeom prst="rect">
            <a:avLst/>
          </a:prstGeom>
          <a:noFill/>
          <a:ln w="9525">
            <a:noFill/>
            <a:miter lim="800000"/>
            <a:headEnd/>
            <a:tailEnd/>
          </a:ln>
        </p:spPr>
        <p:txBody>
          <a:bodyPr>
            <a:spAutoFit/>
          </a:bodyPr>
          <a:lstStyle/>
          <a:p>
            <a:pPr algn="ctr"/>
            <a:r>
              <a:rPr lang="en-US" sz="1200"/>
              <a:t>“My relationship with Jesus is the most important relationship in my life  It guides everything I do.”</a:t>
            </a:r>
          </a:p>
        </p:txBody>
      </p:sp>
      <p:sp>
        <p:nvSpPr>
          <p:cNvPr id="29718" name="Text Box 46"/>
          <p:cNvSpPr txBox="1">
            <a:spLocks noChangeArrowheads="1"/>
          </p:cNvSpPr>
          <p:nvPr/>
        </p:nvSpPr>
        <p:spPr bwMode="auto">
          <a:xfrm>
            <a:off x="2584450" y="2605088"/>
            <a:ext cx="1911350" cy="307975"/>
          </a:xfrm>
          <a:prstGeom prst="rect">
            <a:avLst/>
          </a:prstGeom>
          <a:noFill/>
          <a:ln w="9525">
            <a:noFill/>
            <a:miter lim="800000"/>
            <a:headEnd/>
            <a:tailEnd/>
          </a:ln>
        </p:spPr>
        <p:txBody>
          <a:bodyPr>
            <a:spAutoFit/>
          </a:bodyPr>
          <a:lstStyle/>
          <a:p>
            <a:pPr algn="ctr"/>
            <a:r>
              <a:rPr lang="en-US" sz="1400" b="1"/>
              <a:t>Growing in Christ</a:t>
            </a:r>
          </a:p>
        </p:txBody>
      </p:sp>
      <p:sp>
        <p:nvSpPr>
          <p:cNvPr id="29719" name="Text Box 47"/>
          <p:cNvSpPr txBox="1">
            <a:spLocks noChangeArrowheads="1"/>
          </p:cNvSpPr>
          <p:nvPr/>
        </p:nvSpPr>
        <p:spPr bwMode="auto">
          <a:xfrm>
            <a:off x="4598988" y="2241550"/>
            <a:ext cx="1468437" cy="307975"/>
          </a:xfrm>
          <a:prstGeom prst="rect">
            <a:avLst/>
          </a:prstGeom>
          <a:noFill/>
          <a:ln w="9525">
            <a:noFill/>
            <a:miter lim="800000"/>
            <a:headEnd/>
            <a:tailEnd/>
          </a:ln>
        </p:spPr>
        <p:txBody>
          <a:bodyPr>
            <a:spAutoFit/>
          </a:bodyPr>
          <a:lstStyle/>
          <a:p>
            <a:pPr algn="ctr"/>
            <a:r>
              <a:rPr lang="en-US" sz="1400" b="1"/>
              <a:t>Close to Christ</a:t>
            </a:r>
          </a:p>
        </p:txBody>
      </p:sp>
      <p:sp>
        <p:nvSpPr>
          <p:cNvPr id="29720" name="Text Box 48"/>
          <p:cNvSpPr txBox="1">
            <a:spLocks noChangeArrowheads="1"/>
          </p:cNvSpPr>
          <p:nvPr/>
        </p:nvSpPr>
        <p:spPr bwMode="auto">
          <a:xfrm>
            <a:off x="6383338" y="1870075"/>
            <a:ext cx="1663700" cy="307975"/>
          </a:xfrm>
          <a:prstGeom prst="rect">
            <a:avLst/>
          </a:prstGeom>
          <a:noFill/>
          <a:ln w="9525">
            <a:noFill/>
            <a:miter lim="800000"/>
            <a:headEnd/>
            <a:tailEnd/>
          </a:ln>
        </p:spPr>
        <p:txBody>
          <a:bodyPr>
            <a:spAutoFit/>
          </a:bodyPr>
          <a:lstStyle/>
          <a:p>
            <a:pPr algn="ctr"/>
            <a:r>
              <a:rPr lang="en-US" sz="1400" b="1"/>
              <a:t>Christ-Centered</a:t>
            </a:r>
          </a:p>
        </p:txBody>
      </p:sp>
      <p:sp>
        <p:nvSpPr>
          <p:cNvPr id="29721" name="Text Box 45"/>
          <p:cNvSpPr txBox="1">
            <a:spLocks noChangeArrowheads="1"/>
          </p:cNvSpPr>
          <p:nvPr/>
        </p:nvSpPr>
        <p:spPr bwMode="auto">
          <a:xfrm>
            <a:off x="847725" y="2951163"/>
            <a:ext cx="1674813" cy="304800"/>
          </a:xfrm>
          <a:prstGeom prst="rect">
            <a:avLst/>
          </a:prstGeom>
          <a:noFill/>
          <a:ln w="9525">
            <a:noFill/>
            <a:miter lim="800000"/>
            <a:headEnd/>
            <a:tailEnd/>
          </a:ln>
        </p:spPr>
        <p:txBody>
          <a:bodyPr>
            <a:spAutoFit/>
          </a:bodyPr>
          <a:lstStyle/>
          <a:p>
            <a:pPr algn="ctr"/>
            <a:r>
              <a:rPr lang="en-US" sz="1400" b="1"/>
              <a:t>Exploring Christ</a:t>
            </a:r>
          </a:p>
        </p:txBody>
      </p:sp>
      <p:sp>
        <p:nvSpPr>
          <p:cNvPr id="29722" name="Text Box 16"/>
          <p:cNvSpPr txBox="1">
            <a:spLocks noChangeArrowheads="1"/>
          </p:cNvSpPr>
          <p:nvPr/>
        </p:nvSpPr>
        <p:spPr bwMode="gray">
          <a:xfrm>
            <a:off x="936625" y="3468688"/>
            <a:ext cx="1447800" cy="1200150"/>
          </a:xfrm>
          <a:prstGeom prst="rect">
            <a:avLst/>
          </a:prstGeom>
          <a:noFill/>
          <a:ln w="9525">
            <a:noFill/>
            <a:miter lim="800000"/>
            <a:headEnd/>
            <a:tailEnd/>
          </a:ln>
        </p:spPr>
        <p:txBody>
          <a:bodyPr>
            <a:spAutoFit/>
          </a:bodyPr>
          <a:lstStyle/>
          <a:p>
            <a:pPr algn="ctr"/>
            <a:r>
              <a:rPr lang="en-US" sz="1200"/>
              <a:t>“I believe in God, but I am not sure about Christ. My faith is not a significant part of my life.”</a:t>
            </a:r>
          </a:p>
        </p:txBody>
      </p:sp>
      <p:sp>
        <p:nvSpPr>
          <p:cNvPr id="43" name="Rounded Rectangle 42"/>
          <p:cNvSpPr/>
          <p:nvPr/>
        </p:nvSpPr>
        <p:spPr>
          <a:xfrm>
            <a:off x="2094309" y="5039221"/>
            <a:ext cx="1472763" cy="661988"/>
          </a:xfrm>
          <a:prstGeom prst="roundRect">
            <a:avLst/>
          </a:prstGeom>
          <a:ln>
            <a:solidFill>
              <a:schemeClr val="bg2"/>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800" b="1" dirty="0">
                <a:ln>
                  <a:solidFill>
                    <a:schemeClr val="tx1"/>
                  </a:solidFill>
                </a:ln>
                <a:solidFill>
                  <a:schemeClr val="bg2"/>
                </a:solidFill>
              </a:rPr>
              <a:t>Beliefs</a:t>
            </a:r>
          </a:p>
        </p:txBody>
      </p:sp>
      <p:sp>
        <p:nvSpPr>
          <p:cNvPr id="45" name="Rounded Rectangle 44"/>
          <p:cNvSpPr/>
          <p:nvPr/>
        </p:nvSpPr>
        <p:spPr>
          <a:xfrm>
            <a:off x="4205894" y="4340492"/>
            <a:ext cx="1806788" cy="1252638"/>
          </a:xfrm>
          <a:prstGeom prst="roundRect">
            <a:avLst/>
          </a:prstGeom>
          <a:ln>
            <a:solidFill>
              <a:schemeClr val="bg2"/>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b="1" dirty="0">
                <a:ln>
                  <a:solidFill>
                    <a:schemeClr val="tx1"/>
                  </a:solidFill>
                </a:ln>
                <a:solidFill>
                  <a:schemeClr val="bg2"/>
                </a:solidFill>
              </a:rPr>
              <a:t>Personal Spiritual Practices</a:t>
            </a:r>
          </a:p>
        </p:txBody>
      </p:sp>
      <p:sp>
        <p:nvSpPr>
          <p:cNvPr id="49" name="Rounded Rectangle 48"/>
          <p:cNvSpPr/>
          <p:nvPr/>
        </p:nvSpPr>
        <p:spPr>
          <a:xfrm>
            <a:off x="6367744" y="4056782"/>
            <a:ext cx="1482522" cy="833829"/>
          </a:xfrm>
          <a:prstGeom prst="roundRect">
            <a:avLst/>
          </a:prstGeom>
          <a:ln>
            <a:solidFill>
              <a:schemeClr val="bg2"/>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b="1" dirty="0">
                <a:ln>
                  <a:solidFill>
                    <a:schemeClr val="tx1"/>
                  </a:solidFill>
                </a:ln>
                <a:solidFill>
                  <a:schemeClr val="bg2"/>
                </a:solidFill>
              </a:rPr>
              <a:t>Faith in Action</a:t>
            </a:r>
          </a:p>
        </p:txBody>
      </p:sp>
      <p:grpSp>
        <p:nvGrpSpPr>
          <p:cNvPr id="3" name="Group 39"/>
          <p:cNvGrpSpPr/>
          <p:nvPr/>
        </p:nvGrpSpPr>
        <p:grpSpPr bwMode="auto">
          <a:xfrm rot="20568792">
            <a:off x="2452439" y="3508545"/>
            <a:ext cx="381247" cy="207387"/>
            <a:chOff x="2730500" y="4351826"/>
            <a:chExt cx="707253" cy="406400"/>
          </a:xfrm>
          <a:solidFill>
            <a:schemeClr val="bg1"/>
          </a:solidFill>
        </p:grpSpPr>
        <p:sp>
          <p:nvSpPr>
            <p:cNvPr id="52" name="Rounded Rectangle 51"/>
            <p:cNvSpPr/>
            <p:nvPr/>
          </p:nvSpPr>
          <p:spPr>
            <a:xfrm>
              <a:off x="2730500" y="4483100"/>
              <a:ext cx="673100"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4" name="Rounded Rectangle 53"/>
            <p:cNvSpPr/>
            <p:nvPr/>
          </p:nvSpPr>
          <p:spPr>
            <a:xfrm rot="19007906">
              <a:off x="2981216" y="459947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6" name="Rounded Rectangle 55"/>
            <p:cNvSpPr/>
            <p:nvPr/>
          </p:nvSpPr>
          <p:spPr>
            <a:xfrm rot="2656919">
              <a:off x="2968516" y="435182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29727" name="Group 40"/>
          <p:cNvGrpSpPr>
            <a:grpSpLocks/>
          </p:cNvGrpSpPr>
          <p:nvPr/>
        </p:nvGrpSpPr>
        <p:grpSpPr bwMode="auto">
          <a:xfrm rot="-1031208">
            <a:off x="4083050" y="2925763"/>
            <a:ext cx="577850" cy="577850"/>
            <a:chOff x="2356196" y="3219536"/>
            <a:chExt cx="577474" cy="577925"/>
          </a:xfrm>
        </p:grpSpPr>
        <p:sp>
          <p:nvSpPr>
            <p:cNvPr id="61" name="Oval 60"/>
            <p:cNvSpPr/>
            <p:nvPr/>
          </p:nvSpPr>
          <p:spPr>
            <a:xfrm>
              <a:off x="2356196" y="3219536"/>
              <a:ext cx="577474" cy="577925"/>
            </a:xfrm>
            <a:prstGeom prst="ellipse">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grpSp>
          <p:nvGrpSpPr>
            <p:cNvPr id="5" name="Group 39"/>
            <p:cNvGrpSpPr/>
            <p:nvPr/>
          </p:nvGrpSpPr>
          <p:grpSpPr>
            <a:xfrm>
              <a:off x="2457451" y="3407859"/>
              <a:ext cx="380999" cy="207414"/>
              <a:chOff x="2730500" y="4351826"/>
              <a:chExt cx="707253" cy="406400"/>
            </a:xfrm>
            <a:solidFill>
              <a:schemeClr val="bg1"/>
            </a:solidFill>
          </p:grpSpPr>
          <p:sp>
            <p:nvSpPr>
              <p:cNvPr id="63" name="Rounded Rectangle 62"/>
              <p:cNvSpPr/>
              <p:nvPr/>
            </p:nvSpPr>
            <p:spPr>
              <a:xfrm>
                <a:off x="2730500" y="4483100"/>
                <a:ext cx="673100"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4" name="Rounded Rectangle 63"/>
              <p:cNvSpPr/>
              <p:nvPr/>
            </p:nvSpPr>
            <p:spPr>
              <a:xfrm rot="19007906">
                <a:off x="2981216" y="459947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5" name="Rounded Rectangle 64"/>
              <p:cNvSpPr/>
              <p:nvPr/>
            </p:nvSpPr>
            <p:spPr>
              <a:xfrm rot="2656919">
                <a:off x="2968516" y="435182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grpSp>
        <p:nvGrpSpPr>
          <p:cNvPr id="29728" name="Group 40"/>
          <p:cNvGrpSpPr>
            <a:grpSpLocks/>
          </p:cNvGrpSpPr>
          <p:nvPr/>
        </p:nvGrpSpPr>
        <p:grpSpPr bwMode="auto">
          <a:xfrm rot="-1031208">
            <a:off x="6018213" y="2565400"/>
            <a:ext cx="577850" cy="577850"/>
            <a:chOff x="2356196" y="3219536"/>
            <a:chExt cx="577474" cy="577925"/>
          </a:xfrm>
        </p:grpSpPr>
        <p:sp>
          <p:nvSpPr>
            <p:cNvPr id="69" name="Oval 68"/>
            <p:cNvSpPr/>
            <p:nvPr/>
          </p:nvSpPr>
          <p:spPr>
            <a:xfrm>
              <a:off x="2356196" y="3219536"/>
              <a:ext cx="577474" cy="577925"/>
            </a:xfrm>
            <a:prstGeom prst="ellipse">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grpSp>
          <p:nvGrpSpPr>
            <p:cNvPr id="7" name="Group 39"/>
            <p:cNvGrpSpPr/>
            <p:nvPr/>
          </p:nvGrpSpPr>
          <p:grpSpPr>
            <a:xfrm>
              <a:off x="2457451" y="3407861"/>
              <a:ext cx="380999" cy="207414"/>
              <a:chOff x="2730500" y="4351826"/>
              <a:chExt cx="707253" cy="406400"/>
            </a:xfrm>
            <a:solidFill>
              <a:schemeClr val="bg1"/>
            </a:solidFill>
          </p:grpSpPr>
          <p:sp>
            <p:nvSpPr>
              <p:cNvPr id="75" name="Rounded Rectangle 74"/>
              <p:cNvSpPr/>
              <p:nvPr/>
            </p:nvSpPr>
            <p:spPr>
              <a:xfrm>
                <a:off x="2730500" y="4483100"/>
                <a:ext cx="673100"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6" name="Rounded Rectangle 75"/>
              <p:cNvSpPr/>
              <p:nvPr/>
            </p:nvSpPr>
            <p:spPr>
              <a:xfrm rot="19007906">
                <a:off x="2981216" y="459947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7" name="Rounded Rectangle 76"/>
              <p:cNvSpPr/>
              <p:nvPr/>
            </p:nvSpPr>
            <p:spPr>
              <a:xfrm rot="2656919">
                <a:off x="2968516" y="435182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sp>
        <p:nvSpPr>
          <p:cNvPr id="87" name="Down Arrow 86"/>
          <p:cNvSpPr>
            <a:spLocks noChangeArrowheads="1"/>
          </p:cNvSpPr>
          <p:nvPr/>
        </p:nvSpPr>
        <p:spPr bwMode="auto">
          <a:xfrm rot="9981693">
            <a:off x="2598738" y="4032250"/>
            <a:ext cx="347662" cy="830263"/>
          </a:xfrm>
          <a:prstGeom prst="downArrow">
            <a:avLst>
              <a:gd name="adj1" fmla="val 50000"/>
              <a:gd name="adj2" fmla="val 50018"/>
            </a:avLst>
          </a:prstGeom>
          <a:gradFill rotWithShape="1">
            <a:gsLst>
              <a:gs pos="0">
                <a:srgbClr val="AFE0E4"/>
              </a:gs>
              <a:gs pos="20000">
                <a:srgbClr val="AFDEE2"/>
              </a:gs>
              <a:gs pos="100000">
                <a:srgbClr val="85AAAD"/>
              </a:gs>
            </a:gsLst>
            <a:lin ang="5400000"/>
          </a:gradFill>
          <a:ln w="9525">
            <a:solidFill>
              <a:schemeClr val="bg2"/>
            </a:solidFill>
            <a:miter lim="800000"/>
            <a:headEnd/>
            <a:tailEnd/>
          </a:ln>
          <a:effectLst>
            <a:outerShdw dist="23000" dir="5400000" rotWithShape="0">
              <a:srgbClr val="808080">
                <a:alpha val="34998"/>
              </a:srgbClr>
            </a:outerShdw>
          </a:effectLst>
        </p:spPr>
        <p:txBody>
          <a:bodyPr anchor="ctr"/>
          <a:lstStyle/>
          <a:p>
            <a:pPr algn="ctr">
              <a:defRPr/>
            </a:pPr>
            <a:endParaRPr lang="en-US">
              <a:solidFill>
                <a:schemeClr val="lt1"/>
              </a:solidFill>
              <a:latin typeface="+mn-lt"/>
              <a:ea typeface="+mn-ea"/>
            </a:endParaRPr>
          </a:p>
        </p:txBody>
      </p:sp>
      <p:sp>
        <p:nvSpPr>
          <p:cNvPr id="88" name="Down Arrow 87"/>
          <p:cNvSpPr>
            <a:spLocks noChangeArrowheads="1"/>
          </p:cNvSpPr>
          <p:nvPr/>
        </p:nvSpPr>
        <p:spPr bwMode="auto">
          <a:xfrm rot="9981693">
            <a:off x="4398963" y="3524250"/>
            <a:ext cx="347662" cy="709613"/>
          </a:xfrm>
          <a:prstGeom prst="downArrow">
            <a:avLst>
              <a:gd name="adj1" fmla="val 50000"/>
              <a:gd name="adj2" fmla="val 50054"/>
            </a:avLst>
          </a:prstGeom>
          <a:gradFill rotWithShape="1">
            <a:gsLst>
              <a:gs pos="0">
                <a:srgbClr val="AFE0E4"/>
              </a:gs>
              <a:gs pos="20000">
                <a:srgbClr val="AFDEE2"/>
              </a:gs>
              <a:gs pos="100000">
                <a:srgbClr val="85AAAD"/>
              </a:gs>
            </a:gsLst>
            <a:lin ang="5400000"/>
          </a:gradFill>
          <a:ln w="9525">
            <a:solidFill>
              <a:schemeClr val="bg2"/>
            </a:solidFill>
            <a:miter lim="800000"/>
            <a:headEnd/>
            <a:tailEnd/>
          </a:ln>
          <a:effectLst>
            <a:outerShdw dist="23000" dir="5400000" rotWithShape="0">
              <a:srgbClr val="808080">
                <a:alpha val="34998"/>
              </a:srgbClr>
            </a:outerShdw>
          </a:effectLst>
        </p:spPr>
        <p:txBody>
          <a:bodyPr anchor="ctr"/>
          <a:lstStyle/>
          <a:p>
            <a:pPr algn="ctr">
              <a:defRPr/>
            </a:pPr>
            <a:endParaRPr lang="en-US">
              <a:solidFill>
                <a:schemeClr val="lt1"/>
              </a:solidFill>
              <a:latin typeface="+mn-lt"/>
              <a:ea typeface="+mn-ea"/>
            </a:endParaRPr>
          </a:p>
        </p:txBody>
      </p:sp>
      <p:sp>
        <p:nvSpPr>
          <p:cNvPr id="89" name="Down Arrow 88"/>
          <p:cNvSpPr>
            <a:spLocks noChangeArrowheads="1"/>
          </p:cNvSpPr>
          <p:nvPr/>
        </p:nvSpPr>
        <p:spPr bwMode="auto">
          <a:xfrm rot="9981693">
            <a:off x="6294438" y="3203575"/>
            <a:ext cx="347662" cy="704850"/>
          </a:xfrm>
          <a:prstGeom prst="downArrow">
            <a:avLst>
              <a:gd name="adj1" fmla="val 50000"/>
              <a:gd name="adj2" fmla="val 50047"/>
            </a:avLst>
          </a:prstGeom>
          <a:gradFill rotWithShape="1">
            <a:gsLst>
              <a:gs pos="0">
                <a:srgbClr val="AFE0E4"/>
              </a:gs>
              <a:gs pos="20000">
                <a:srgbClr val="AFDEE2"/>
              </a:gs>
              <a:gs pos="100000">
                <a:srgbClr val="85AAAD"/>
              </a:gs>
            </a:gsLst>
            <a:lin ang="5400000"/>
          </a:gradFill>
          <a:ln w="9525">
            <a:solidFill>
              <a:schemeClr val="bg2"/>
            </a:solidFill>
            <a:miter lim="800000"/>
            <a:headEnd/>
            <a:tailEnd/>
          </a:ln>
          <a:effectLst>
            <a:outerShdw dist="23000" dir="5400000" rotWithShape="0">
              <a:srgbClr val="808080">
                <a:alpha val="34998"/>
              </a:srgbClr>
            </a:outerShdw>
          </a:effectLst>
        </p:spPr>
        <p:txBody>
          <a:bodyPr anchor="ctr"/>
          <a:lstStyle/>
          <a:p>
            <a:pPr algn="ctr">
              <a:defRPr/>
            </a:pPr>
            <a:endParaRPr lang="en-US">
              <a:solidFill>
                <a:schemeClr val="lt1"/>
              </a:solidFill>
              <a:latin typeface="+mn-lt"/>
              <a:ea typeface="+mn-ea"/>
            </a:endParaRPr>
          </a:p>
        </p:txBody>
      </p:sp>
      <p:sp>
        <p:nvSpPr>
          <p:cNvPr id="55" name="Footer Placeholder 1"/>
          <p:cNvSpPr>
            <a:spLocks noGrp="1"/>
          </p:cNvSpPr>
          <p:nvPr>
            <p:ph type="ftr" sz="quarter" idx="10"/>
          </p:nvPr>
        </p:nvSpPr>
        <p:spPr>
          <a:xfrm>
            <a:off x="304800" y="6496050"/>
            <a:ext cx="6553200" cy="338138"/>
          </a:xfrm>
          <a:noFill/>
        </p:spPr>
        <p:txBody>
          <a:bodyPr/>
          <a:lstStyle/>
          <a:p>
            <a:r>
              <a:rPr lang="en-US" dirty="0"/>
              <a:t>	</a:t>
            </a:r>
          </a:p>
          <a:p>
            <a:r>
              <a:rPr lang="en-US" dirty="0"/>
              <a:t>    		     © 2010 Willow Creek Association.  All Rights Reserved.  Unauthorized distribution is prohibited.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5"/>
          <p:cNvSpPr txBox="1">
            <a:spLocks noGrp="1" noChangeArrowheads="1"/>
          </p:cNvSpPr>
          <p:nvPr/>
        </p:nvSpPr>
        <p:spPr bwMode="auto">
          <a:xfrm>
            <a:off x="304800" y="6492875"/>
            <a:ext cx="6553200" cy="476250"/>
          </a:xfrm>
          <a:prstGeom prst="rect">
            <a:avLst/>
          </a:prstGeom>
          <a:noFill/>
          <a:ln w="9525">
            <a:noFill/>
            <a:miter lim="800000"/>
            <a:headEnd/>
            <a:tailEnd/>
          </a:ln>
        </p:spPr>
        <p:txBody>
          <a:bodyPr/>
          <a:lstStyle/>
          <a:p>
            <a:pPr algn="ctr"/>
            <a:r>
              <a:rPr lang="en-US" sz="800" dirty="0"/>
              <a:t>	</a:t>
            </a:r>
          </a:p>
          <a:p>
            <a:pPr algn="ctr"/>
            <a:r>
              <a:rPr lang="en-US" sz="800" dirty="0"/>
              <a:t>    		     © 2010 Willow Creek Association.  All Rights Reserved.  Unauthorized distribution is prohibited. </a:t>
            </a:r>
          </a:p>
        </p:txBody>
      </p:sp>
      <p:sp>
        <p:nvSpPr>
          <p:cNvPr id="6" name="Rectangle 3"/>
          <p:cNvSpPr>
            <a:spLocks noChangeArrowheads="1"/>
          </p:cNvSpPr>
          <p:nvPr/>
        </p:nvSpPr>
        <p:spPr bwMode="auto">
          <a:xfrm>
            <a:off x="0" y="-12700"/>
            <a:ext cx="9144000" cy="946150"/>
          </a:xfrm>
          <a:prstGeom prst="rect">
            <a:avLst/>
          </a:prstGeom>
          <a:noFill/>
          <a:ln w="9525">
            <a:noFill/>
            <a:miter lim="800000"/>
            <a:headEnd/>
            <a:tailEnd/>
          </a:ln>
        </p:spPr>
        <p:txBody>
          <a:bodyPr>
            <a:spAutoFit/>
          </a:bodyPr>
          <a:lstStyle/>
          <a:p>
            <a:pPr algn="ctr" eaLnBrk="0" hangingPunct="0"/>
            <a:r>
              <a:rPr lang="en-US" sz="2800" b="1">
                <a:solidFill>
                  <a:schemeClr val="bg1"/>
                </a:solidFill>
              </a:rPr>
              <a:t>Fox River Christian Church’s</a:t>
            </a:r>
          </a:p>
          <a:p>
            <a:pPr algn="ctr" eaLnBrk="0" hangingPunct="0"/>
            <a:r>
              <a:rPr lang="en-US" sz="2800" b="1">
                <a:solidFill>
                  <a:schemeClr val="bg1"/>
                </a:solidFill>
              </a:rPr>
              <a:t>Spiritual Profile 2008 </a:t>
            </a:r>
          </a:p>
        </p:txBody>
      </p:sp>
      <p:sp>
        <p:nvSpPr>
          <p:cNvPr id="7" name="Text Box 33"/>
          <p:cNvSpPr txBox="1">
            <a:spLocks noChangeArrowheads="1"/>
          </p:cNvSpPr>
          <p:nvPr/>
        </p:nvSpPr>
        <p:spPr bwMode="auto">
          <a:xfrm>
            <a:off x="6259513" y="4373563"/>
            <a:ext cx="1665287" cy="215900"/>
          </a:xfrm>
          <a:prstGeom prst="rect">
            <a:avLst/>
          </a:prstGeom>
          <a:noFill/>
          <a:ln w="9525">
            <a:noFill/>
            <a:miter lim="800000"/>
            <a:headEnd/>
            <a:tailEnd/>
          </a:ln>
          <a:effectLst>
            <a:prstShdw prst="shdw17" dist="17961" dir="2700000">
              <a:srgbClr val="708688"/>
            </a:prstShdw>
          </a:effectLst>
        </p:spPr>
        <p:txBody>
          <a:bodyPr>
            <a:spAutoFit/>
          </a:bodyPr>
          <a:lstStyle/>
          <a:p>
            <a:pPr algn="ctr">
              <a:defRPr/>
            </a:pPr>
            <a:r>
              <a:rPr lang="en-US" sz="800" b="1" dirty="0">
                <a:latin typeface="+mn-lt"/>
                <a:cs typeface="ＭＳ Ｐゴシック" pitchFamily="-107" charset="-128"/>
              </a:rPr>
              <a:t>Compared with Total Sample</a:t>
            </a:r>
          </a:p>
        </p:txBody>
      </p:sp>
      <p:sp>
        <p:nvSpPr>
          <p:cNvPr id="8" name="Round Same Side Corner Rectangle 7"/>
          <p:cNvSpPr/>
          <p:nvPr/>
        </p:nvSpPr>
        <p:spPr>
          <a:xfrm>
            <a:off x="6259513" y="1835150"/>
            <a:ext cx="1676400" cy="457200"/>
          </a:xfrm>
          <a:prstGeom prst="round2SameRect">
            <a:avLst>
              <a:gd name="adj1" fmla="val 20960"/>
              <a:gd name="adj2" fmla="val 0"/>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0" hangingPunct="0">
              <a:defRPr/>
            </a:pPr>
            <a:endParaRPr lang="en-US"/>
          </a:p>
        </p:txBody>
      </p:sp>
      <p:sp>
        <p:nvSpPr>
          <p:cNvPr id="9" name="Round Same Side Corner Rectangle 8"/>
          <p:cNvSpPr/>
          <p:nvPr/>
        </p:nvSpPr>
        <p:spPr bwMode="auto">
          <a:xfrm rot="10800000">
            <a:off x="6259513" y="3819525"/>
            <a:ext cx="1676400" cy="533400"/>
          </a:xfrm>
          <a:prstGeom prst="round2SameRect">
            <a:avLst>
              <a:gd name="adj1" fmla="val 20960"/>
              <a:gd name="adj2" fmla="val 0"/>
            </a:avLst>
          </a:prstGeom>
          <a:solidFill>
            <a:srgbClr val="FF9900"/>
          </a:soli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0" hangingPunct="0">
              <a:defRPr/>
            </a:pPr>
            <a:endParaRPr lang="en-US"/>
          </a:p>
        </p:txBody>
      </p:sp>
      <p:sp>
        <p:nvSpPr>
          <p:cNvPr id="10" name="Rectangle 9"/>
          <p:cNvSpPr/>
          <p:nvPr/>
        </p:nvSpPr>
        <p:spPr>
          <a:xfrm>
            <a:off x="6261100" y="2292350"/>
            <a:ext cx="1676400" cy="1531938"/>
          </a:xfrm>
          <a:prstGeom prst="rect">
            <a:avLst/>
          </a:prstGeom>
          <a:gradFill>
            <a:gsLst>
              <a:gs pos="0">
                <a:schemeClr val="bg1"/>
              </a:gs>
              <a:gs pos="100000">
                <a:schemeClr val="bg1">
                  <a:lumMod val="85000"/>
                </a:schemeClr>
              </a:gs>
              <a:gs pos="100000">
                <a:schemeClr val="accent1">
                  <a:shade val="100000"/>
                  <a:satMod val="115000"/>
                </a:schemeClr>
              </a:gs>
            </a:gsLst>
            <a:lin ang="5400000" scaled="0"/>
          </a:grad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11" name="Text Box 33"/>
          <p:cNvSpPr txBox="1">
            <a:spLocks noChangeArrowheads="1"/>
          </p:cNvSpPr>
          <p:nvPr/>
        </p:nvSpPr>
        <p:spPr bwMode="auto">
          <a:xfrm>
            <a:off x="4403725" y="4845050"/>
            <a:ext cx="1692275" cy="215900"/>
          </a:xfrm>
          <a:prstGeom prst="rect">
            <a:avLst/>
          </a:prstGeom>
          <a:noFill/>
          <a:ln w="9525">
            <a:noFill/>
            <a:miter lim="800000"/>
            <a:headEnd/>
            <a:tailEnd/>
          </a:ln>
          <a:effectLst>
            <a:prstShdw prst="shdw17" dist="17961" dir="2700000">
              <a:srgbClr val="708688"/>
            </a:prstShdw>
          </a:effectLst>
        </p:spPr>
        <p:txBody>
          <a:bodyPr>
            <a:spAutoFit/>
          </a:bodyPr>
          <a:lstStyle/>
          <a:p>
            <a:pPr algn="ctr">
              <a:defRPr/>
            </a:pPr>
            <a:r>
              <a:rPr lang="en-US" sz="800" b="1" dirty="0">
                <a:latin typeface="+mn-lt"/>
                <a:cs typeface="ＭＳ Ｐゴシック" pitchFamily="-107" charset="-128"/>
              </a:rPr>
              <a:t>Compared with Total Sample</a:t>
            </a:r>
          </a:p>
        </p:txBody>
      </p:sp>
      <p:sp>
        <p:nvSpPr>
          <p:cNvPr id="12" name="Round Same Side Corner Rectangle 11"/>
          <p:cNvSpPr/>
          <p:nvPr/>
        </p:nvSpPr>
        <p:spPr>
          <a:xfrm>
            <a:off x="4459288" y="2306638"/>
            <a:ext cx="1676400" cy="457200"/>
          </a:xfrm>
          <a:prstGeom prst="round2SameRect">
            <a:avLst>
              <a:gd name="adj1" fmla="val 20960"/>
              <a:gd name="adj2" fmla="val 0"/>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0" hangingPunct="0">
              <a:defRPr/>
            </a:pPr>
            <a:endParaRPr lang="en-US"/>
          </a:p>
        </p:txBody>
      </p:sp>
      <p:sp>
        <p:nvSpPr>
          <p:cNvPr id="13" name="Round Same Side Corner Rectangle 12"/>
          <p:cNvSpPr/>
          <p:nvPr/>
        </p:nvSpPr>
        <p:spPr bwMode="auto">
          <a:xfrm rot="10800000">
            <a:off x="4459288" y="4291013"/>
            <a:ext cx="1676400" cy="533400"/>
          </a:xfrm>
          <a:prstGeom prst="round2SameRect">
            <a:avLst>
              <a:gd name="adj1" fmla="val 20960"/>
              <a:gd name="adj2" fmla="val 0"/>
            </a:avLst>
          </a:prstGeom>
          <a:solidFill>
            <a:srgbClr val="FF9900"/>
          </a:soli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0" hangingPunct="0">
              <a:defRPr/>
            </a:pPr>
            <a:endParaRPr lang="en-US"/>
          </a:p>
        </p:txBody>
      </p:sp>
      <p:sp>
        <p:nvSpPr>
          <p:cNvPr id="14" name="Rectangle 13"/>
          <p:cNvSpPr/>
          <p:nvPr/>
        </p:nvSpPr>
        <p:spPr>
          <a:xfrm>
            <a:off x="4459288" y="2763838"/>
            <a:ext cx="1677987" cy="1530350"/>
          </a:xfrm>
          <a:prstGeom prst="rect">
            <a:avLst/>
          </a:prstGeom>
          <a:gradFill>
            <a:gsLst>
              <a:gs pos="0">
                <a:schemeClr val="bg1"/>
              </a:gs>
              <a:gs pos="100000">
                <a:schemeClr val="bg1">
                  <a:lumMod val="85000"/>
                </a:schemeClr>
              </a:gs>
              <a:gs pos="100000">
                <a:schemeClr val="accent1">
                  <a:shade val="100000"/>
                  <a:satMod val="115000"/>
                </a:schemeClr>
              </a:gs>
            </a:gsLst>
            <a:lin ang="5400000" scaled="0"/>
          </a:grad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15" name="Oval 14"/>
          <p:cNvSpPr/>
          <p:nvPr/>
        </p:nvSpPr>
        <p:spPr bwMode="auto">
          <a:xfrm rot="20568792">
            <a:off x="5856288" y="2566988"/>
            <a:ext cx="577850" cy="577850"/>
          </a:xfrm>
          <a:prstGeom prst="ellipse">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grpSp>
        <p:nvGrpSpPr>
          <p:cNvPr id="16" name="Group 39"/>
          <p:cNvGrpSpPr/>
          <p:nvPr/>
        </p:nvGrpSpPr>
        <p:grpSpPr bwMode="auto">
          <a:xfrm rot="20568792">
            <a:off x="5958690" y="2754314"/>
            <a:ext cx="380999" cy="207414"/>
            <a:chOff x="2730500" y="4351826"/>
            <a:chExt cx="707253" cy="406400"/>
          </a:xfrm>
          <a:solidFill>
            <a:schemeClr val="bg1"/>
          </a:solidFill>
        </p:grpSpPr>
        <p:sp>
          <p:nvSpPr>
            <p:cNvPr id="17" name="Rounded Rectangle 16"/>
            <p:cNvSpPr/>
            <p:nvPr/>
          </p:nvSpPr>
          <p:spPr>
            <a:xfrm>
              <a:off x="2730500" y="4483100"/>
              <a:ext cx="673100"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18" name="Rounded Rectangle 17"/>
            <p:cNvSpPr/>
            <p:nvPr/>
          </p:nvSpPr>
          <p:spPr>
            <a:xfrm rot="19007906">
              <a:off x="2981216" y="459947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19" name="Rounded Rectangle 18"/>
            <p:cNvSpPr/>
            <p:nvPr/>
          </p:nvSpPr>
          <p:spPr>
            <a:xfrm rot="2656919">
              <a:off x="2968516" y="435182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grpSp>
      <p:sp>
        <p:nvSpPr>
          <p:cNvPr id="20" name="Text Box 33"/>
          <p:cNvSpPr txBox="1">
            <a:spLocks noChangeArrowheads="1"/>
          </p:cNvSpPr>
          <p:nvPr/>
        </p:nvSpPr>
        <p:spPr bwMode="auto">
          <a:xfrm>
            <a:off x="2670175" y="5189538"/>
            <a:ext cx="1673225" cy="215900"/>
          </a:xfrm>
          <a:prstGeom prst="rect">
            <a:avLst/>
          </a:prstGeom>
          <a:noFill/>
          <a:ln w="9525">
            <a:noFill/>
            <a:miter lim="800000"/>
            <a:headEnd/>
            <a:tailEnd/>
          </a:ln>
          <a:effectLst>
            <a:prstShdw prst="shdw17" dist="17961" dir="2700000">
              <a:srgbClr val="708688"/>
            </a:prstShdw>
          </a:effectLst>
        </p:spPr>
        <p:txBody>
          <a:bodyPr>
            <a:spAutoFit/>
          </a:bodyPr>
          <a:lstStyle/>
          <a:p>
            <a:pPr algn="ctr">
              <a:defRPr/>
            </a:pPr>
            <a:r>
              <a:rPr lang="en-US" sz="800" b="1" dirty="0">
                <a:latin typeface="+mn-lt"/>
                <a:cs typeface="ＭＳ Ｐゴシック" pitchFamily="-107" charset="-128"/>
              </a:rPr>
              <a:t>Compared with Total Sample</a:t>
            </a:r>
          </a:p>
        </p:txBody>
      </p:sp>
      <p:sp>
        <p:nvSpPr>
          <p:cNvPr id="21" name="Round Same Side Corner Rectangle 20"/>
          <p:cNvSpPr/>
          <p:nvPr/>
        </p:nvSpPr>
        <p:spPr bwMode="auto">
          <a:xfrm>
            <a:off x="2684463" y="2652713"/>
            <a:ext cx="1677987" cy="457200"/>
          </a:xfrm>
          <a:prstGeom prst="round2SameRect">
            <a:avLst>
              <a:gd name="adj1" fmla="val 20960"/>
              <a:gd name="adj2" fmla="val 0"/>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0" hangingPunct="0">
              <a:defRPr/>
            </a:pPr>
            <a:endParaRPr lang="en-US"/>
          </a:p>
        </p:txBody>
      </p:sp>
      <p:sp>
        <p:nvSpPr>
          <p:cNvPr id="22" name="Round Same Side Corner Rectangle 21"/>
          <p:cNvSpPr/>
          <p:nvPr/>
        </p:nvSpPr>
        <p:spPr bwMode="auto">
          <a:xfrm rot="10800000">
            <a:off x="2684463" y="4637088"/>
            <a:ext cx="1677987" cy="533400"/>
          </a:xfrm>
          <a:prstGeom prst="round2SameRect">
            <a:avLst>
              <a:gd name="adj1" fmla="val 20960"/>
              <a:gd name="adj2" fmla="val 0"/>
            </a:avLst>
          </a:prstGeom>
          <a:solidFill>
            <a:srgbClr val="FF9900"/>
          </a:soli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0" hangingPunct="0">
              <a:defRPr/>
            </a:pPr>
            <a:endParaRPr lang="en-US"/>
          </a:p>
        </p:txBody>
      </p:sp>
      <p:sp>
        <p:nvSpPr>
          <p:cNvPr id="23" name="Rectangle 22"/>
          <p:cNvSpPr/>
          <p:nvPr/>
        </p:nvSpPr>
        <p:spPr bwMode="auto">
          <a:xfrm>
            <a:off x="2686050" y="3109913"/>
            <a:ext cx="1677988" cy="1530350"/>
          </a:xfrm>
          <a:prstGeom prst="rect">
            <a:avLst/>
          </a:prstGeom>
          <a:gradFill>
            <a:gsLst>
              <a:gs pos="0">
                <a:schemeClr val="bg1"/>
              </a:gs>
              <a:gs pos="100000">
                <a:schemeClr val="bg1">
                  <a:lumMod val="85000"/>
                </a:schemeClr>
              </a:gs>
              <a:gs pos="100000">
                <a:schemeClr val="accent1">
                  <a:shade val="100000"/>
                  <a:satMod val="115000"/>
                </a:schemeClr>
              </a:gs>
            </a:gsLst>
            <a:lin ang="5400000" scaled="0"/>
          </a:grad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grpSp>
        <p:nvGrpSpPr>
          <p:cNvPr id="24" name="Group 40"/>
          <p:cNvGrpSpPr>
            <a:grpSpLocks/>
          </p:cNvGrpSpPr>
          <p:nvPr/>
        </p:nvGrpSpPr>
        <p:grpSpPr bwMode="auto">
          <a:xfrm rot="-1031208">
            <a:off x="4083050" y="3006725"/>
            <a:ext cx="577850" cy="577850"/>
            <a:chOff x="2356196" y="3219536"/>
            <a:chExt cx="577474" cy="577925"/>
          </a:xfrm>
        </p:grpSpPr>
        <p:sp>
          <p:nvSpPr>
            <p:cNvPr id="25" name="Oval 24"/>
            <p:cNvSpPr/>
            <p:nvPr/>
          </p:nvSpPr>
          <p:spPr>
            <a:xfrm>
              <a:off x="2356196" y="3219536"/>
              <a:ext cx="577474" cy="577925"/>
            </a:xfrm>
            <a:prstGeom prst="ellipse">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grpSp>
          <p:nvGrpSpPr>
            <p:cNvPr id="26" name="Group 39"/>
            <p:cNvGrpSpPr/>
            <p:nvPr/>
          </p:nvGrpSpPr>
          <p:grpSpPr>
            <a:xfrm>
              <a:off x="2457451" y="3407859"/>
              <a:ext cx="380999" cy="207414"/>
              <a:chOff x="2730500" y="4351826"/>
              <a:chExt cx="707253" cy="406400"/>
            </a:xfrm>
            <a:solidFill>
              <a:schemeClr val="bg1"/>
            </a:solidFill>
          </p:grpSpPr>
          <p:sp>
            <p:nvSpPr>
              <p:cNvPr id="27" name="Rounded Rectangle 26"/>
              <p:cNvSpPr/>
              <p:nvPr/>
            </p:nvSpPr>
            <p:spPr>
              <a:xfrm>
                <a:off x="2730500" y="4483100"/>
                <a:ext cx="673100"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28" name="Rounded Rectangle 27"/>
              <p:cNvSpPr/>
              <p:nvPr/>
            </p:nvSpPr>
            <p:spPr>
              <a:xfrm rot="19007906">
                <a:off x="2981216" y="459947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29" name="Rounded Rectangle 28"/>
              <p:cNvSpPr/>
              <p:nvPr/>
            </p:nvSpPr>
            <p:spPr>
              <a:xfrm rot="2656919">
                <a:off x="2968516" y="435182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grpSp>
      </p:grpSp>
      <p:sp>
        <p:nvSpPr>
          <p:cNvPr id="30" name="Text Box 33"/>
          <p:cNvSpPr txBox="1">
            <a:spLocks noChangeArrowheads="1"/>
          </p:cNvSpPr>
          <p:nvPr/>
        </p:nvSpPr>
        <p:spPr bwMode="auto">
          <a:xfrm>
            <a:off x="927100" y="5549900"/>
            <a:ext cx="1587500" cy="215900"/>
          </a:xfrm>
          <a:prstGeom prst="rect">
            <a:avLst/>
          </a:prstGeom>
          <a:noFill/>
          <a:ln w="9525">
            <a:noFill/>
            <a:miter lim="800000"/>
            <a:headEnd/>
            <a:tailEnd/>
          </a:ln>
          <a:effectLst>
            <a:prstShdw prst="shdw17" dist="17961" dir="2700000">
              <a:srgbClr val="708688"/>
            </a:prstShdw>
          </a:effectLst>
        </p:spPr>
        <p:txBody>
          <a:bodyPr>
            <a:spAutoFit/>
          </a:bodyPr>
          <a:lstStyle/>
          <a:p>
            <a:pPr algn="ctr">
              <a:defRPr/>
            </a:pPr>
            <a:r>
              <a:rPr lang="en-US" sz="800" b="1" dirty="0">
                <a:latin typeface="+mn-lt"/>
                <a:cs typeface="ＭＳ Ｐゴシック" pitchFamily="-107" charset="-128"/>
              </a:rPr>
              <a:t>Compared with Total Sample</a:t>
            </a:r>
          </a:p>
        </p:txBody>
      </p:sp>
      <p:sp>
        <p:nvSpPr>
          <p:cNvPr id="31" name="Round Same Side Corner Rectangle 26"/>
          <p:cNvSpPr/>
          <p:nvPr/>
        </p:nvSpPr>
        <p:spPr bwMode="auto">
          <a:xfrm>
            <a:off x="911225" y="3013075"/>
            <a:ext cx="1677988" cy="457200"/>
          </a:xfrm>
          <a:prstGeom prst="round2SameRect">
            <a:avLst>
              <a:gd name="adj1" fmla="val 20960"/>
              <a:gd name="adj2" fmla="val 0"/>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0" hangingPunct="0">
              <a:defRPr/>
            </a:pPr>
            <a:endParaRPr lang="en-US"/>
          </a:p>
        </p:txBody>
      </p:sp>
      <p:sp>
        <p:nvSpPr>
          <p:cNvPr id="32" name="Round Same Side Corner Rectangle 31"/>
          <p:cNvSpPr/>
          <p:nvPr/>
        </p:nvSpPr>
        <p:spPr bwMode="auto">
          <a:xfrm rot="10800000">
            <a:off x="911225" y="4997450"/>
            <a:ext cx="1677988" cy="533400"/>
          </a:xfrm>
          <a:prstGeom prst="round2SameRect">
            <a:avLst>
              <a:gd name="adj1" fmla="val 20960"/>
              <a:gd name="adj2" fmla="val 0"/>
            </a:avLst>
          </a:prstGeom>
          <a:solidFill>
            <a:srgbClr val="FF9900"/>
          </a:solidFill>
          <a:ln w="12700">
            <a:solidFill>
              <a:schemeClr val="bg1">
                <a:lumMod val="6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0" hangingPunct="0">
              <a:defRPr/>
            </a:pPr>
            <a:endParaRPr lang="en-US"/>
          </a:p>
        </p:txBody>
      </p:sp>
      <p:sp>
        <p:nvSpPr>
          <p:cNvPr id="33" name="Rectangle 32"/>
          <p:cNvSpPr/>
          <p:nvPr/>
        </p:nvSpPr>
        <p:spPr bwMode="auto">
          <a:xfrm>
            <a:off x="912813" y="3470275"/>
            <a:ext cx="1677987" cy="1530350"/>
          </a:xfrm>
          <a:prstGeom prst="rect">
            <a:avLst/>
          </a:prstGeom>
          <a:gradFill>
            <a:gsLst>
              <a:gs pos="0">
                <a:schemeClr val="bg1"/>
              </a:gs>
              <a:gs pos="100000">
                <a:schemeClr val="bg1">
                  <a:lumMod val="85000"/>
                </a:schemeClr>
              </a:gs>
              <a:gs pos="100000">
                <a:schemeClr val="accent1">
                  <a:shade val="100000"/>
                  <a:satMod val="115000"/>
                </a:schemeClr>
              </a:gs>
            </a:gsLst>
            <a:lin ang="5400000" scaled="0"/>
          </a:gradFill>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34" name="Oval 33"/>
          <p:cNvSpPr/>
          <p:nvPr/>
        </p:nvSpPr>
        <p:spPr bwMode="auto">
          <a:xfrm rot="20568792">
            <a:off x="2309813" y="3387725"/>
            <a:ext cx="577850" cy="577850"/>
          </a:xfrm>
          <a:prstGeom prst="ellipse">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grpSp>
        <p:nvGrpSpPr>
          <p:cNvPr id="35" name="Group 39"/>
          <p:cNvGrpSpPr/>
          <p:nvPr/>
        </p:nvGrpSpPr>
        <p:grpSpPr bwMode="auto">
          <a:xfrm rot="20568792">
            <a:off x="2411903" y="3576095"/>
            <a:ext cx="381247" cy="207387"/>
            <a:chOff x="2730500" y="4351826"/>
            <a:chExt cx="707253" cy="406400"/>
          </a:xfrm>
          <a:solidFill>
            <a:schemeClr val="bg1"/>
          </a:solidFill>
        </p:grpSpPr>
        <p:sp>
          <p:nvSpPr>
            <p:cNvPr id="36" name="Rounded Rectangle 35"/>
            <p:cNvSpPr/>
            <p:nvPr/>
          </p:nvSpPr>
          <p:spPr>
            <a:xfrm>
              <a:off x="2730500" y="4483100"/>
              <a:ext cx="673100"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37" name="Rounded Rectangle 36"/>
            <p:cNvSpPr/>
            <p:nvPr/>
          </p:nvSpPr>
          <p:spPr>
            <a:xfrm rot="19007906">
              <a:off x="2981216" y="459947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38" name="Rounded Rectangle 37"/>
            <p:cNvSpPr/>
            <p:nvPr/>
          </p:nvSpPr>
          <p:spPr>
            <a:xfrm rot="2656919">
              <a:off x="2968516" y="4351826"/>
              <a:ext cx="456537" cy="15875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grpSp>
      <p:sp>
        <p:nvSpPr>
          <p:cNvPr id="39" name="Text Box 29"/>
          <p:cNvSpPr txBox="1">
            <a:spLocks noChangeArrowheads="1"/>
          </p:cNvSpPr>
          <p:nvPr/>
        </p:nvSpPr>
        <p:spPr bwMode="gray">
          <a:xfrm>
            <a:off x="2881313" y="3414713"/>
            <a:ext cx="1371600" cy="1016000"/>
          </a:xfrm>
          <a:prstGeom prst="rect">
            <a:avLst/>
          </a:prstGeom>
          <a:noFill/>
          <a:ln w="9525">
            <a:noFill/>
            <a:miter lim="800000"/>
            <a:headEnd/>
            <a:tailEnd/>
          </a:ln>
        </p:spPr>
        <p:txBody>
          <a:bodyPr>
            <a:spAutoFit/>
          </a:bodyPr>
          <a:lstStyle/>
          <a:p>
            <a:pPr algn="ctr"/>
            <a:r>
              <a:rPr lang="en-US" sz="1200"/>
              <a:t>“I believe in Jesus and am working on what it means to get to know him.”</a:t>
            </a:r>
          </a:p>
        </p:txBody>
      </p:sp>
      <p:sp>
        <p:nvSpPr>
          <p:cNvPr id="40" name="Text Box 30"/>
          <p:cNvSpPr txBox="1">
            <a:spLocks noChangeArrowheads="1"/>
          </p:cNvSpPr>
          <p:nvPr/>
        </p:nvSpPr>
        <p:spPr bwMode="gray">
          <a:xfrm>
            <a:off x="4648200" y="2971800"/>
            <a:ext cx="1330325" cy="1016000"/>
          </a:xfrm>
          <a:prstGeom prst="rect">
            <a:avLst/>
          </a:prstGeom>
          <a:noFill/>
          <a:ln w="9525">
            <a:noFill/>
            <a:miter lim="800000"/>
            <a:headEnd/>
            <a:tailEnd/>
          </a:ln>
        </p:spPr>
        <p:txBody>
          <a:bodyPr>
            <a:spAutoFit/>
          </a:bodyPr>
          <a:lstStyle/>
          <a:p>
            <a:pPr algn="ctr"/>
            <a:r>
              <a:rPr lang="en-US" sz="1200"/>
              <a:t>“I feel really close to Christ and depend on him daily for guidance.”</a:t>
            </a:r>
          </a:p>
        </p:txBody>
      </p:sp>
      <p:sp>
        <p:nvSpPr>
          <p:cNvPr id="41" name="Text Box 31"/>
          <p:cNvSpPr txBox="1">
            <a:spLocks noChangeArrowheads="1"/>
          </p:cNvSpPr>
          <p:nvPr/>
        </p:nvSpPr>
        <p:spPr bwMode="gray">
          <a:xfrm>
            <a:off x="6415088" y="2438400"/>
            <a:ext cx="1447800" cy="1200150"/>
          </a:xfrm>
          <a:prstGeom prst="rect">
            <a:avLst/>
          </a:prstGeom>
          <a:noFill/>
          <a:ln w="9525">
            <a:noFill/>
            <a:miter lim="800000"/>
            <a:headEnd/>
            <a:tailEnd/>
          </a:ln>
        </p:spPr>
        <p:txBody>
          <a:bodyPr>
            <a:spAutoFit/>
          </a:bodyPr>
          <a:lstStyle/>
          <a:p>
            <a:pPr algn="ctr"/>
            <a:r>
              <a:rPr lang="en-US" sz="1200"/>
              <a:t>“My relationship with Jesus is the most important relationship in my life  It guides everything I do.”</a:t>
            </a:r>
          </a:p>
        </p:txBody>
      </p:sp>
      <p:sp>
        <p:nvSpPr>
          <p:cNvPr id="42" name="Text Box 46"/>
          <p:cNvSpPr txBox="1">
            <a:spLocks noChangeArrowheads="1"/>
          </p:cNvSpPr>
          <p:nvPr/>
        </p:nvSpPr>
        <p:spPr bwMode="auto">
          <a:xfrm>
            <a:off x="2584450" y="2740025"/>
            <a:ext cx="1911350" cy="307975"/>
          </a:xfrm>
          <a:prstGeom prst="rect">
            <a:avLst/>
          </a:prstGeom>
          <a:noFill/>
          <a:ln w="9525">
            <a:noFill/>
            <a:miter lim="800000"/>
            <a:headEnd/>
            <a:tailEnd/>
          </a:ln>
        </p:spPr>
        <p:txBody>
          <a:bodyPr>
            <a:spAutoFit/>
          </a:bodyPr>
          <a:lstStyle/>
          <a:p>
            <a:pPr algn="ctr">
              <a:defRPr/>
            </a:pPr>
            <a:r>
              <a:rPr lang="en-US" sz="1400" b="1" dirty="0">
                <a:latin typeface="+mn-lt"/>
                <a:cs typeface="ＭＳ Ｐゴシック" pitchFamily="-107" charset="-128"/>
              </a:rPr>
              <a:t>Growing in Christ</a:t>
            </a:r>
          </a:p>
        </p:txBody>
      </p:sp>
      <p:sp>
        <p:nvSpPr>
          <p:cNvPr id="43" name="Text Box 47"/>
          <p:cNvSpPr txBox="1">
            <a:spLocks noChangeArrowheads="1"/>
          </p:cNvSpPr>
          <p:nvPr/>
        </p:nvSpPr>
        <p:spPr bwMode="auto">
          <a:xfrm>
            <a:off x="4545013" y="2376488"/>
            <a:ext cx="1468437" cy="307975"/>
          </a:xfrm>
          <a:prstGeom prst="rect">
            <a:avLst/>
          </a:prstGeom>
          <a:noFill/>
          <a:ln w="9525">
            <a:noFill/>
            <a:miter lim="800000"/>
            <a:headEnd/>
            <a:tailEnd/>
          </a:ln>
        </p:spPr>
        <p:txBody>
          <a:bodyPr>
            <a:spAutoFit/>
          </a:bodyPr>
          <a:lstStyle/>
          <a:p>
            <a:pPr algn="ctr">
              <a:defRPr/>
            </a:pPr>
            <a:r>
              <a:rPr lang="en-US" sz="1400" b="1">
                <a:latin typeface="+mn-lt"/>
                <a:cs typeface="ＭＳ Ｐゴシック" pitchFamily="-107" charset="-128"/>
              </a:rPr>
              <a:t>Close to Christ</a:t>
            </a:r>
          </a:p>
        </p:txBody>
      </p:sp>
      <p:sp>
        <p:nvSpPr>
          <p:cNvPr id="44" name="Text Box 48"/>
          <p:cNvSpPr txBox="1">
            <a:spLocks noChangeArrowheads="1"/>
          </p:cNvSpPr>
          <p:nvPr/>
        </p:nvSpPr>
        <p:spPr bwMode="auto">
          <a:xfrm>
            <a:off x="6275388" y="1911350"/>
            <a:ext cx="1663700" cy="307975"/>
          </a:xfrm>
          <a:prstGeom prst="rect">
            <a:avLst/>
          </a:prstGeom>
          <a:noFill/>
          <a:ln w="9525">
            <a:noFill/>
            <a:miter lim="800000"/>
            <a:headEnd/>
            <a:tailEnd/>
          </a:ln>
        </p:spPr>
        <p:txBody>
          <a:bodyPr>
            <a:spAutoFit/>
          </a:bodyPr>
          <a:lstStyle/>
          <a:p>
            <a:pPr algn="ctr">
              <a:defRPr/>
            </a:pPr>
            <a:r>
              <a:rPr lang="en-US" sz="1400" b="1">
                <a:latin typeface="+mn-lt"/>
                <a:cs typeface="ＭＳ Ｐゴシック" pitchFamily="-107" charset="-128"/>
              </a:rPr>
              <a:t>Christ-Centered</a:t>
            </a:r>
          </a:p>
        </p:txBody>
      </p:sp>
      <p:sp>
        <p:nvSpPr>
          <p:cNvPr id="45" name="Text Box 45"/>
          <p:cNvSpPr txBox="1">
            <a:spLocks noChangeArrowheads="1"/>
          </p:cNvSpPr>
          <p:nvPr/>
        </p:nvSpPr>
        <p:spPr bwMode="auto">
          <a:xfrm>
            <a:off x="915988" y="3086100"/>
            <a:ext cx="1674812" cy="307975"/>
          </a:xfrm>
          <a:prstGeom prst="rect">
            <a:avLst/>
          </a:prstGeom>
          <a:noFill/>
          <a:ln w="9525">
            <a:noFill/>
            <a:miter lim="800000"/>
            <a:headEnd/>
            <a:tailEnd/>
          </a:ln>
        </p:spPr>
        <p:txBody>
          <a:bodyPr>
            <a:spAutoFit/>
          </a:bodyPr>
          <a:lstStyle/>
          <a:p>
            <a:pPr algn="ctr">
              <a:defRPr/>
            </a:pPr>
            <a:r>
              <a:rPr lang="en-US" sz="1400" b="1" dirty="0">
                <a:latin typeface="+mn-lt"/>
                <a:cs typeface="ＭＳ Ｐゴシック" pitchFamily="-107" charset="-128"/>
              </a:rPr>
              <a:t>Exploring Christ</a:t>
            </a:r>
          </a:p>
        </p:txBody>
      </p:sp>
      <p:sp>
        <p:nvSpPr>
          <p:cNvPr id="46" name="Text Box 16"/>
          <p:cNvSpPr txBox="1">
            <a:spLocks noChangeArrowheads="1"/>
          </p:cNvSpPr>
          <p:nvPr/>
        </p:nvSpPr>
        <p:spPr bwMode="gray">
          <a:xfrm>
            <a:off x="990600" y="3657600"/>
            <a:ext cx="1447800" cy="1200150"/>
          </a:xfrm>
          <a:prstGeom prst="rect">
            <a:avLst/>
          </a:prstGeom>
          <a:noFill/>
          <a:ln w="9525">
            <a:noFill/>
            <a:miter lim="800000"/>
            <a:headEnd/>
            <a:tailEnd/>
          </a:ln>
        </p:spPr>
        <p:txBody>
          <a:bodyPr>
            <a:spAutoFit/>
          </a:bodyPr>
          <a:lstStyle/>
          <a:p>
            <a:pPr algn="ctr"/>
            <a:r>
              <a:rPr lang="en-US" sz="1200"/>
              <a:t>“I believe in God, but I am not sure about Christ. My faith is not a significant part of my life.”</a:t>
            </a:r>
          </a:p>
        </p:txBody>
      </p:sp>
      <p:pic>
        <p:nvPicPr>
          <p:cNvPr id="47" name="Picture 49"/>
          <p:cNvPicPr>
            <a:picLocks noChangeAspect="1" noChangeArrowheads="1"/>
          </p:cNvPicPr>
          <p:nvPr/>
        </p:nvPicPr>
        <p:blipFill>
          <a:blip r:embed="rId3" cstate="print"/>
          <a:srcRect/>
          <a:stretch>
            <a:fillRect/>
          </a:stretch>
        </p:blipFill>
        <p:spPr bwMode="auto">
          <a:xfrm>
            <a:off x="1196975" y="5067300"/>
            <a:ext cx="1143000" cy="409575"/>
          </a:xfrm>
          <a:prstGeom prst="rect">
            <a:avLst/>
          </a:prstGeom>
          <a:noFill/>
          <a:ln w="9525">
            <a:noFill/>
            <a:miter lim="800000"/>
            <a:headEnd/>
            <a:tailEnd/>
          </a:ln>
        </p:spPr>
      </p:pic>
      <p:pic>
        <p:nvPicPr>
          <p:cNvPr id="48" name="Picture 50"/>
          <p:cNvPicPr>
            <a:picLocks noChangeAspect="1" noChangeArrowheads="1"/>
          </p:cNvPicPr>
          <p:nvPr/>
        </p:nvPicPr>
        <p:blipFill>
          <a:blip r:embed="rId4" cstate="print"/>
          <a:srcRect/>
          <a:stretch>
            <a:fillRect/>
          </a:stretch>
        </p:blipFill>
        <p:spPr bwMode="auto">
          <a:xfrm>
            <a:off x="2982913" y="4705350"/>
            <a:ext cx="1143000" cy="409575"/>
          </a:xfrm>
          <a:prstGeom prst="rect">
            <a:avLst/>
          </a:prstGeom>
          <a:noFill/>
          <a:ln w="9525">
            <a:noFill/>
            <a:miter lim="800000"/>
            <a:headEnd/>
            <a:tailEnd/>
          </a:ln>
        </p:spPr>
      </p:pic>
      <p:pic>
        <p:nvPicPr>
          <p:cNvPr id="49" name="Picture 51"/>
          <p:cNvPicPr>
            <a:picLocks noChangeAspect="1" noChangeArrowheads="1"/>
          </p:cNvPicPr>
          <p:nvPr/>
        </p:nvPicPr>
        <p:blipFill>
          <a:blip r:embed="rId5" cstate="print"/>
          <a:srcRect/>
          <a:stretch>
            <a:fillRect/>
          </a:stretch>
        </p:blipFill>
        <p:spPr bwMode="auto">
          <a:xfrm>
            <a:off x="4738688" y="4356100"/>
            <a:ext cx="1143000" cy="409575"/>
          </a:xfrm>
          <a:prstGeom prst="rect">
            <a:avLst/>
          </a:prstGeom>
          <a:noFill/>
          <a:ln w="9525">
            <a:noFill/>
            <a:miter lim="800000"/>
            <a:headEnd/>
            <a:tailEnd/>
          </a:ln>
        </p:spPr>
      </p:pic>
      <p:pic>
        <p:nvPicPr>
          <p:cNvPr id="50" name="Picture 52"/>
          <p:cNvPicPr>
            <a:picLocks noChangeAspect="1" noChangeArrowheads="1"/>
          </p:cNvPicPr>
          <p:nvPr/>
        </p:nvPicPr>
        <p:blipFill>
          <a:blip r:embed="rId6" cstate="print"/>
          <a:srcRect/>
          <a:stretch>
            <a:fillRect/>
          </a:stretch>
        </p:blipFill>
        <p:spPr bwMode="auto">
          <a:xfrm>
            <a:off x="6538913" y="3878263"/>
            <a:ext cx="1143000" cy="409575"/>
          </a:xfrm>
          <a:prstGeom prst="rect">
            <a:avLst/>
          </a:prstGeom>
          <a:noFill/>
          <a:ln w="9525">
            <a:noFill/>
            <a:miter lim="800000"/>
            <a:headEnd/>
            <a:tailEnd/>
          </a:ln>
        </p:spPr>
      </p:pic>
      <p:pic>
        <p:nvPicPr>
          <p:cNvPr id="51" name="Picture 53"/>
          <p:cNvPicPr>
            <a:picLocks noChangeAspect="1" noChangeArrowheads="1"/>
          </p:cNvPicPr>
          <p:nvPr/>
        </p:nvPicPr>
        <p:blipFill>
          <a:blip r:embed="rId7" cstate="print"/>
          <a:srcRect/>
          <a:stretch>
            <a:fillRect/>
          </a:stretch>
        </p:blipFill>
        <p:spPr bwMode="auto">
          <a:xfrm>
            <a:off x="6288088" y="5053013"/>
            <a:ext cx="2360612" cy="14017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5"/>
          <p:cNvSpPr txBox="1">
            <a:spLocks noGrp="1" noChangeArrowheads="1"/>
          </p:cNvSpPr>
          <p:nvPr/>
        </p:nvSpPr>
        <p:spPr bwMode="auto">
          <a:xfrm>
            <a:off x="304800" y="6492875"/>
            <a:ext cx="6553200" cy="476250"/>
          </a:xfrm>
          <a:prstGeom prst="rect">
            <a:avLst/>
          </a:prstGeom>
          <a:noFill/>
          <a:ln w="9525">
            <a:noFill/>
            <a:miter lim="800000"/>
            <a:headEnd/>
            <a:tailEnd/>
          </a:ln>
        </p:spPr>
        <p:txBody>
          <a:bodyPr/>
          <a:lstStyle/>
          <a:p>
            <a:pPr algn="ctr"/>
            <a:r>
              <a:rPr lang="en-US" sz="800"/>
              <a:t>	</a:t>
            </a:r>
          </a:p>
          <a:p>
            <a:pPr algn="ctr"/>
            <a:r>
              <a:rPr lang="en-US" sz="800"/>
              <a:t>    		     © 2010 Willow Creek Association.  All Rights Reserved.  Unauthorized distribution is prohibited. </a:t>
            </a:r>
          </a:p>
        </p:txBody>
      </p:sp>
      <p:sp>
        <p:nvSpPr>
          <p:cNvPr id="35845" name="Rectangle 3"/>
          <p:cNvSpPr>
            <a:spLocks noChangeArrowheads="1"/>
          </p:cNvSpPr>
          <p:nvPr/>
        </p:nvSpPr>
        <p:spPr bwMode="auto">
          <a:xfrm>
            <a:off x="0" y="182563"/>
            <a:ext cx="9144000" cy="523875"/>
          </a:xfrm>
          <a:prstGeom prst="rect">
            <a:avLst/>
          </a:prstGeom>
          <a:noFill/>
          <a:ln w="9525">
            <a:noFill/>
            <a:miter lim="800000"/>
            <a:headEnd/>
            <a:tailEnd/>
          </a:ln>
        </p:spPr>
        <p:txBody>
          <a:bodyPr>
            <a:spAutoFit/>
          </a:bodyPr>
          <a:lstStyle/>
          <a:p>
            <a:pPr algn="ctr" eaLnBrk="0" hangingPunct="0"/>
            <a:r>
              <a:rPr lang="en-US" sz="2800" b="1">
                <a:solidFill>
                  <a:schemeClr val="bg1"/>
                </a:solidFill>
              </a:rPr>
              <a:t>Spiritual Continuum Profile </a:t>
            </a:r>
          </a:p>
        </p:txBody>
      </p:sp>
      <p:pic>
        <p:nvPicPr>
          <p:cNvPr id="35846" name="Picture 2"/>
          <p:cNvPicPr>
            <a:picLocks noChangeAspect="1" noChangeArrowheads="1"/>
          </p:cNvPicPr>
          <p:nvPr/>
        </p:nvPicPr>
        <p:blipFill>
          <a:blip r:embed="rId3" cstate="print"/>
          <a:srcRect/>
          <a:stretch>
            <a:fillRect/>
          </a:stretch>
        </p:blipFill>
        <p:spPr bwMode="auto">
          <a:xfrm>
            <a:off x="1189038" y="1995488"/>
            <a:ext cx="6565900" cy="2954337"/>
          </a:xfrm>
          <a:prstGeom prst="rect">
            <a:avLst/>
          </a:prstGeom>
          <a:noFill/>
          <a:ln w="9525">
            <a:noFill/>
            <a:miter lim="800000"/>
            <a:headEnd/>
            <a:tailEnd/>
          </a:ln>
        </p:spPr>
      </p:pic>
      <p:grpSp>
        <p:nvGrpSpPr>
          <p:cNvPr id="35847" name="Group 11"/>
          <p:cNvGrpSpPr>
            <a:grpSpLocks/>
          </p:cNvGrpSpPr>
          <p:nvPr/>
        </p:nvGrpSpPr>
        <p:grpSpPr bwMode="auto">
          <a:xfrm>
            <a:off x="7267575" y="5527675"/>
            <a:ext cx="1077913" cy="554038"/>
            <a:chOff x="7085000" y="5373204"/>
            <a:chExt cx="1077223" cy="554350"/>
          </a:xfrm>
        </p:grpSpPr>
        <p:sp>
          <p:nvSpPr>
            <p:cNvPr id="13" name="Rectangle 12"/>
            <p:cNvSpPr/>
            <p:nvPr/>
          </p:nvSpPr>
          <p:spPr>
            <a:xfrm>
              <a:off x="7086587" y="5373204"/>
              <a:ext cx="1075636" cy="27638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n-US" sz="800" dirty="0">
                  <a:solidFill>
                    <a:schemeClr val="tx1"/>
                  </a:solidFill>
                </a:rPr>
                <a:t>Green = Increase</a:t>
              </a:r>
            </a:p>
          </p:txBody>
        </p:sp>
        <p:sp>
          <p:nvSpPr>
            <p:cNvPr id="14" name="Rectangle 13"/>
            <p:cNvSpPr/>
            <p:nvPr/>
          </p:nvSpPr>
          <p:spPr>
            <a:xfrm>
              <a:off x="7085000" y="5651173"/>
              <a:ext cx="1075636" cy="276381"/>
            </a:xfrm>
            <a:prstGeom prst="rect">
              <a:avLst/>
            </a:prstGeom>
            <a:solidFill>
              <a:srgbClr val="FF43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n-US" sz="800" dirty="0">
                  <a:solidFill>
                    <a:schemeClr val="tx1"/>
                  </a:solidFill>
                </a:rPr>
                <a:t>Red = Decrease</a:t>
              </a: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5"/>
          <p:cNvSpPr txBox="1">
            <a:spLocks noGrp="1" noChangeArrowheads="1"/>
          </p:cNvSpPr>
          <p:nvPr/>
        </p:nvSpPr>
        <p:spPr bwMode="auto">
          <a:xfrm>
            <a:off x="304800" y="6492875"/>
            <a:ext cx="6553200" cy="476250"/>
          </a:xfrm>
          <a:prstGeom prst="rect">
            <a:avLst/>
          </a:prstGeom>
          <a:noFill/>
          <a:ln w="9525">
            <a:noFill/>
            <a:miter lim="800000"/>
            <a:headEnd/>
            <a:tailEnd/>
          </a:ln>
        </p:spPr>
        <p:txBody>
          <a:bodyPr/>
          <a:lstStyle/>
          <a:p>
            <a:pPr algn="ctr"/>
            <a:r>
              <a:rPr lang="en-US" sz="800"/>
              <a:t>	</a:t>
            </a:r>
          </a:p>
          <a:p>
            <a:pPr algn="ctr"/>
            <a:r>
              <a:rPr lang="en-US" sz="800"/>
              <a:t>    		     © 2010 Willow Creek Association.  All Rights Reserved.  Unauthorized distribution is prohibited. </a:t>
            </a:r>
          </a:p>
        </p:txBody>
      </p:sp>
      <p:sp>
        <p:nvSpPr>
          <p:cNvPr id="37893" name="Rectangle 3"/>
          <p:cNvSpPr>
            <a:spLocks noChangeArrowheads="1"/>
          </p:cNvSpPr>
          <p:nvPr/>
        </p:nvSpPr>
        <p:spPr bwMode="auto">
          <a:xfrm>
            <a:off x="0" y="182563"/>
            <a:ext cx="9144000" cy="523875"/>
          </a:xfrm>
          <a:prstGeom prst="rect">
            <a:avLst/>
          </a:prstGeom>
          <a:noFill/>
          <a:ln w="9525">
            <a:noFill/>
            <a:miter lim="800000"/>
            <a:headEnd/>
            <a:tailEnd/>
          </a:ln>
        </p:spPr>
        <p:txBody>
          <a:bodyPr>
            <a:spAutoFit/>
          </a:bodyPr>
          <a:lstStyle/>
          <a:p>
            <a:pPr algn="ctr"/>
            <a:r>
              <a:rPr lang="en-US" sz="2800" b="1">
                <a:solidFill>
                  <a:schemeClr val="bg1"/>
                </a:solidFill>
              </a:rPr>
              <a:t>Personal Spiritual Practices</a:t>
            </a:r>
          </a:p>
        </p:txBody>
      </p:sp>
      <p:pic>
        <p:nvPicPr>
          <p:cNvPr id="37894" name="Picture 2"/>
          <p:cNvPicPr>
            <a:picLocks noChangeAspect="1" noChangeArrowheads="1"/>
          </p:cNvPicPr>
          <p:nvPr/>
        </p:nvPicPr>
        <p:blipFill>
          <a:blip r:embed="rId3" cstate="print"/>
          <a:srcRect/>
          <a:stretch>
            <a:fillRect/>
          </a:stretch>
        </p:blipFill>
        <p:spPr bwMode="auto">
          <a:xfrm>
            <a:off x="608013" y="2024063"/>
            <a:ext cx="7956550" cy="3268662"/>
          </a:xfrm>
          <a:prstGeom prst="rect">
            <a:avLst/>
          </a:prstGeom>
          <a:noFill/>
          <a:ln w="9525">
            <a:noFill/>
            <a:miter lim="800000"/>
            <a:headEnd/>
            <a:tailEnd/>
          </a:ln>
        </p:spPr>
      </p:pic>
      <p:grpSp>
        <p:nvGrpSpPr>
          <p:cNvPr id="37895" name="Group 11"/>
          <p:cNvGrpSpPr>
            <a:grpSpLocks/>
          </p:cNvGrpSpPr>
          <p:nvPr/>
        </p:nvGrpSpPr>
        <p:grpSpPr bwMode="auto">
          <a:xfrm>
            <a:off x="7267575" y="5527675"/>
            <a:ext cx="1077913" cy="554038"/>
            <a:chOff x="7085000" y="5373204"/>
            <a:chExt cx="1077223" cy="554350"/>
          </a:xfrm>
        </p:grpSpPr>
        <p:sp>
          <p:nvSpPr>
            <p:cNvPr id="13" name="Rectangle 12"/>
            <p:cNvSpPr/>
            <p:nvPr/>
          </p:nvSpPr>
          <p:spPr>
            <a:xfrm>
              <a:off x="7086587" y="5373204"/>
              <a:ext cx="1075636" cy="27638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n-US" sz="800" dirty="0">
                  <a:solidFill>
                    <a:schemeClr val="tx1"/>
                  </a:solidFill>
                </a:rPr>
                <a:t>Green = Increase</a:t>
              </a:r>
            </a:p>
          </p:txBody>
        </p:sp>
        <p:sp>
          <p:nvSpPr>
            <p:cNvPr id="14" name="Rectangle 13"/>
            <p:cNvSpPr/>
            <p:nvPr/>
          </p:nvSpPr>
          <p:spPr>
            <a:xfrm>
              <a:off x="7085000" y="5651173"/>
              <a:ext cx="1075636" cy="276381"/>
            </a:xfrm>
            <a:prstGeom prst="rect">
              <a:avLst/>
            </a:prstGeom>
            <a:solidFill>
              <a:srgbClr val="FF43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n-US" sz="800" dirty="0">
                  <a:solidFill>
                    <a:schemeClr val="tx1"/>
                  </a:solidFill>
                </a:rPr>
                <a:t>Red = Decrease</a:t>
              </a: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5"/>
          <p:cNvSpPr txBox="1">
            <a:spLocks noGrp="1" noChangeArrowheads="1"/>
          </p:cNvSpPr>
          <p:nvPr/>
        </p:nvSpPr>
        <p:spPr bwMode="auto">
          <a:xfrm>
            <a:off x="304800" y="6492875"/>
            <a:ext cx="6553200" cy="476250"/>
          </a:xfrm>
          <a:prstGeom prst="rect">
            <a:avLst/>
          </a:prstGeom>
          <a:noFill/>
          <a:ln w="9525">
            <a:noFill/>
            <a:miter lim="800000"/>
            <a:headEnd/>
            <a:tailEnd/>
          </a:ln>
        </p:spPr>
        <p:txBody>
          <a:bodyPr/>
          <a:lstStyle/>
          <a:p>
            <a:pPr algn="ctr"/>
            <a:r>
              <a:rPr lang="en-US" sz="800"/>
              <a:t>	</a:t>
            </a:r>
          </a:p>
          <a:p>
            <a:pPr algn="ctr"/>
            <a:r>
              <a:rPr lang="en-US" sz="800"/>
              <a:t>    		     © 2010 Willow Creek Association.  All Rights Reserved.  Unauthorized distribution is prohibited. </a:t>
            </a:r>
          </a:p>
        </p:txBody>
      </p:sp>
      <p:sp>
        <p:nvSpPr>
          <p:cNvPr id="39941" name="Rectangle 3"/>
          <p:cNvSpPr>
            <a:spLocks noChangeArrowheads="1"/>
          </p:cNvSpPr>
          <p:nvPr/>
        </p:nvSpPr>
        <p:spPr bwMode="auto">
          <a:xfrm>
            <a:off x="76200" y="182563"/>
            <a:ext cx="9067800" cy="523875"/>
          </a:xfrm>
          <a:prstGeom prst="rect">
            <a:avLst/>
          </a:prstGeom>
          <a:noFill/>
          <a:ln w="9525">
            <a:noFill/>
            <a:miter lim="800000"/>
            <a:headEnd/>
            <a:tailEnd/>
          </a:ln>
        </p:spPr>
        <p:txBody>
          <a:bodyPr>
            <a:spAutoFit/>
          </a:bodyPr>
          <a:lstStyle/>
          <a:p>
            <a:pPr algn="ctr"/>
            <a:r>
              <a:rPr lang="en-US" sz="2800" b="1">
                <a:solidFill>
                  <a:schemeClr val="bg1"/>
                </a:solidFill>
              </a:rPr>
              <a:t>Participation and Satisfaction with Small Groups</a:t>
            </a:r>
          </a:p>
        </p:txBody>
      </p:sp>
      <p:pic>
        <p:nvPicPr>
          <p:cNvPr id="39942" name="Picture 2"/>
          <p:cNvPicPr>
            <a:picLocks noChangeAspect="1" noChangeArrowheads="1"/>
          </p:cNvPicPr>
          <p:nvPr/>
        </p:nvPicPr>
        <p:blipFill>
          <a:blip r:embed="rId3" cstate="print"/>
          <a:srcRect/>
          <a:stretch>
            <a:fillRect/>
          </a:stretch>
        </p:blipFill>
        <p:spPr bwMode="auto">
          <a:xfrm>
            <a:off x="474663" y="2108200"/>
            <a:ext cx="8140700" cy="3087688"/>
          </a:xfrm>
          <a:prstGeom prst="rect">
            <a:avLst/>
          </a:prstGeom>
          <a:noFill/>
          <a:ln w="9525">
            <a:noFill/>
            <a:miter lim="800000"/>
            <a:headEnd/>
            <a:tailEnd/>
          </a:ln>
        </p:spPr>
      </p:pic>
      <p:grpSp>
        <p:nvGrpSpPr>
          <p:cNvPr id="39943" name="Group 9"/>
          <p:cNvGrpSpPr>
            <a:grpSpLocks/>
          </p:cNvGrpSpPr>
          <p:nvPr/>
        </p:nvGrpSpPr>
        <p:grpSpPr bwMode="auto">
          <a:xfrm>
            <a:off x="7267575" y="5527675"/>
            <a:ext cx="1077913" cy="554038"/>
            <a:chOff x="7085000" y="5373204"/>
            <a:chExt cx="1077223" cy="554350"/>
          </a:xfrm>
        </p:grpSpPr>
        <p:sp>
          <p:nvSpPr>
            <p:cNvPr id="13" name="Rectangle 12"/>
            <p:cNvSpPr/>
            <p:nvPr/>
          </p:nvSpPr>
          <p:spPr>
            <a:xfrm>
              <a:off x="7086587" y="5373204"/>
              <a:ext cx="1075636" cy="27638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n-US" sz="800" dirty="0">
                  <a:solidFill>
                    <a:schemeClr val="tx1"/>
                  </a:solidFill>
                </a:rPr>
                <a:t>Green = Increase</a:t>
              </a:r>
            </a:p>
          </p:txBody>
        </p:sp>
        <p:sp>
          <p:nvSpPr>
            <p:cNvPr id="14" name="Rectangle 13"/>
            <p:cNvSpPr/>
            <p:nvPr/>
          </p:nvSpPr>
          <p:spPr>
            <a:xfrm>
              <a:off x="7085000" y="5651173"/>
              <a:ext cx="1075636" cy="276381"/>
            </a:xfrm>
            <a:prstGeom prst="rect">
              <a:avLst/>
            </a:prstGeom>
            <a:solidFill>
              <a:srgbClr val="FF43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n-US" sz="800" dirty="0">
                  <a:solidFill>
                    <a:schemeClr val="tx1"/>
                  </a:solidFill>
                </a:rPr>
                <a:t>Red = Decrease</a:t>
              </a: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5"/>
          <p:cNvSpPr txBox="1">
            <a:spLocks noGrp="1" noChangeArrowheads="1"/>
          </p:cNvSpPr>
          <p:nvPr/>
        </p:nvSpPr>
        <p:spPr bwMode="auto">
          <a:xfrm>
            <a:off x="304800" y="6492875"/>
            <a:ext cx="6553200" cy="476250"/>
          </a:xfrm>
          <a:prstGeom prst="rect">
            <a:avLst/>
          </a:prstGeom>
          <a:noFill/>
          <a:ln w="9525">
            <a:noFill/>
            <a:miter lim="800000"/>
            <a:headEnd/>
            <a:tailEnd/>
          </a:ln>
        </p:spPr>
        <p:txBody>
          <a:bodyPr/>
          <a:lstStyle/>
          <a:p>
            <a:pPr algn="ctr"/>
            <a:r>
              <a:rPr lang="en-US" sz="800"/>
              <a:t>	</a:t>
            </a:r>
          </a:p>
          <a:p>
            <a:pPr algn="ctr"/>
            <a:r>
              <a:rPr lang="en-US" sz="800"/>
              <a:t>    		     © 2010 Willow Creek Association.  All Rights Reserved.  Unauthorized distribution is prohibited. </a:t>
            </a:r>
          </a:p>
        </p:txBody>
      </p:sp>
      <p:sp>
        <p:nvSpPr>
          <p:cNvPr id="41989" name="Text Box 3"/>
          <p:cNvSpPr txBox="1">
            <a:spLocks noChangeArrowheads="1"/>
          </p:cNvSpPr>
          <p:nvPr/>
        </p:nvSpPr>
        <p:spPr bwMode="auto">
          <a:xfrm>
            <a:off x="0" y="182563"/>
            <a:ext cx="9144000" cy="523875"/>
          </a:xfrm>
          <a:prstGeom prst="rect">
            <a:avLst/>
          </a:prstGeom>
          <a:noFill/>
          <a:ln w="9525">
            <a:noFill/>
            <a:miter lim="800000"/>
            <a:headEnd/>
            <a:tailEnd/>
          </a:ln>
          <a:effectLst>
            <a:prstShdw prst="shdw17" dist="17961" dir="2700000">
              <a:srgbClr val="708688">
                <a:alpha val="74997"/>
              </a:srgbClr>
            </a:prstShdw>
          </a:effectLst>
        </p:spPr>
        <p:txBody>
          <a:bodyPr>
            <a:spAutoFit/>
          </a:bodyPr>
          <a:lstStyle/>
          <a:p>
            <a:pPr algn="ctr"/>
            <a:r>
              <a:rPr lang="en-US" sz="2800" b="1">
                <a:solidFill>
                  <a:schemeClr val="bg1"/>
                </a:solidFill>
              </a:rPr>
              <a:t>Satisfaction with Church’s Role in Spiritual Growth</a:t>
            </a:r>
          </a:p>
        </p:txBody>
      </p:sp>
      <p:pic>
        <p:nvPicPr>
          <p:cNvPr id="41990" name="Picture 3"/>
          <p:cNvPicPr>
            <a:picLocks noChangeAspect="1" noChangeArrowheads="1"/>
          </p:cNvPicPr>
          <p:nvPr/>
        </p:nvPicPr>
        <p:blipFill>
          <a:blip r:embed="rId3" cstate="print"/>
          <a:srcRect/>
          <a:stretch>
            <a:fillRect/>
          </a:stretch>
        </p:blipFill>
        <p:spPr bwMode="auto">
          <a:xfrm>
            <a:off x="1177925" y="1579563"/>
            <a:ext cx="6645275" cy="3919537"/>
          </a:xfrm>
          <a:prstGeom prst="rect">
            <a:avLst/>
          </a:prstGeom>
          <a:noFill/>
          <a:ln w="9525">
            <a:noFill/>
            <a:miter lim="800000"/>
            <a:headEnd/>
            <a:tailEnd/>
          </a:ln>
        </p:spPr>
      </p:pic>
      <p:grpSp>
        <p:nvGrpSpPr>
          <p:cNvPr id="41991" name="Group 11"/>
          <p:cNvGrpSpPr>
            <a:grpSpLocks/>
          </p:cNvGrpSpPr>
          <p:nvPr/>
        </p:nvGrpSpPr>
        <p:grpSpPr bwMode="auto">
          <a:xfrm>
            <a:off x="7040563" y="5715000"/>
            <a:ext cx="1077912" cy="554038"/>
            <a:chOff x="7085000" y="5373204"/>
            <a:chExt cx="1077223" cy="554350"/>
          </a:xfrm>
        </p:grpSpPr>
        <p:sp>
          <p:nvSpPr>
            <p:cNvPr id="13" name="Rectangle 12"/>
            <p:cNvSpPr/>
            <p:nvPr/>
          </p:nvSpPr>
          <p:spPr>
            <a:xfrm>
              <a:off x="7086586" y="5373204"/>
              <a:ext cx="1075637" cy="27638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n-US" sz="800" dirty="0">
                  <a:solidFill>
                    <a:schemeClr val="tx1"/>
                  </a:solidFill>
                </a:rPr>
                <a:t>Green = Increase</a:t>
              </a:r>
            </a:p>
          </p:txBody>
        </p:sp>
        <p:sp>
          <p:nvSpPr>
            <p:cNvPr id="14" name="Rectangle 13"/>
            <p:cNvSpPr/>
            <p:nvPr/>
          </p:nvSpPr>
          <p:spPr>
            <a:xfrm>
              <a:off x="7085000" y="5651173"/>
              <a:ext cx="1075637" cy="276381"/>
            </a:xfrm>
            <a:prstGeom prst="rect">
              <a:avLst/>
            </a:prstGeom>
            <a:solidFill>
              <a:srgbClr val="FF43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n-US" sz="800" dirty="0">
                  <a:solidFill>
                    <a:schemeClr val="tx1"/>
                  </a:solidFill>
                </a:rPr>
                <a:t>Red = Decrease</a:t>
              </a:r>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3353589157_37723113"/>
          <p:cNvPicPr>
            <a:picLocks noChangeAspect="1" noChangeArrowheads="1"/>
          </p:cNvPicPr>
          <p:nvPr/>
        </p:nvPicPr>
        <p:blipFill>
          <a:blip r:embed="rId3" cstate="print"/>
          <a:srcRect/>
          <a:stretch>
            <a:fillRect/>
          </a:stretch>
        </p:blipFill>
        <p:spPr bwMode="auto">
          <a:xfrm>
            <a:off x="14288"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kkere\My Documents\movement_slide_frcc_mission_1.jpg"/>
          <p:cNvPicPr>
            <a:picLocks noChangeAspect="1" noChangeArrowheads="1"/>
          </p:cNvPicPr>
          <p:nvPr/>
        </p:nvPicPr>
        <p:blipFill>
          <a:blip r:embed="rId3" cstate="print"/>
          <a:srcRect/>
          <a:stretch>
            <a:fillRect/>
          </a:stretch>
        </p:blipFill>
        <p:spPr bwMode="auto">
          <a:xfrm>
            <a:off x="0" y="0"/>
            <a:ext cx="9753600" cy="73152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kkere\My Documents\movement_slide_frcc_mission_2.jpg"/>
          <p:cNvPicPr>
            <a:picLocks noChangeAspect="1" noChangeArrowheads="1"/>
          </p:cNvPicPr>
          <p:nvPr/>
        </p:nvPicPr>
        <p:blipFill>
          <a:blip r:embed="rId3" cstate="print"/>
          <a:srcRect/>
          <a:stretch>
            <a:fillRect/>
          </a:stretch>
        </p:blipFill>
        <p:spPr bwMode="auto">
          <a:xfrm>
            <a:off x="0" y="0"/>
            <a:ext cx="9144000" cy="6860327"/>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 descr="820698649_M7bg3-M.jpg"/>
          <p:cNvPicPr>
            <a:picLocks noGrp="1" noChangeAspect="1"/>
          </p:cNvPicPr>
          <p:nvPr isPhoto="1"/>
        </p:nvPicPr>
        <p:blipFill>
          <a:blip r:embed="rId3" cstate="print"/>
          <a:srcRect/>
          <a:stretch>
            <a:fillRect/>
          </a:stretch>
        </p:blipFill>
        <p:spPr bwMode="auto">
          <a:xfrm>
            <a:off x="0" y="762000"/>
            <a:ext cx="9144000" cy="5334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descr="willow_pp_perifial_journey.jpg"/>
          <p:cNvPicPr>
            <a:picLocks noGrp="1" noChangeAspect="1"/>
          </p:cNvPicPr>
          <p:nvPr isPhoto="1"/>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willow_pp_refrigerator_rights.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1" descr="willow_pp_catalog_journey.jpg"/>
          <p:cNvPicPr>
            <a:picLocks noGrp="1" noChangeAspect="1"/>
          </p:cNvPicPr>
          <p:nvPr isPhoto="1"/>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1" descr="820013861_nsXxk-M.jpg"/>
          <p:cNvPicPr>
            <a:picLocks noGrp="1" noChangeAspect="1"/>
          </p:cNvPicPr>
          <p:nvPr isPhoto="1"/>
        </p:nvPicPr>
        <p:blipFill>
          <a:blip r:embed="rId3" cstate="print"/>
          <a:srcRect/>
          <a:stretch>
            <a:fillRect/>
          </a:stretch>
        </p:blipFill>
        <p:spPr bwMode="auto">
          <a:xfrm>
            <a:off x="0" y="381000"/>
            <a:ext cx="9144000" cy="6096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 descr="820028823_FcTR7-M.jpg"/>
          <p:cNvPicPr>
            <a:picLocks noGrp="1" noChangeAspect="1"/>
          </p:cNvPicPr>
          <p:nvPr isPhoto="1"/>
        </p:nvPicPr>
        <p:blipFill>
          <a:blip r:embed="rId3" cstate="print"/>
          <a:srcRect/>
          <a:stretch>
            <a:fillRect/>
          </a:stretch>
        </p:blipFill>
        <p:spPr bwMode="auto">
          <a:xfrm>
            <a:off x="0" y="381000"/>
            <a:ext cx="9144000" cy="6096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1" descr="820038909_TSAqi-M.jpg"/>
          <p:cNvPicPr>
            <a:picLocks noGrp="1" noChangeAspect="1"/>
          </p:cNvPicPr>
          <p:nvPr isPhoto="1"/>
        </p:nvPicPr>
        <p:blipFill>
          <a:blip r:embed="rId3" cstate="print"/>
          <a:srcRect/>
          <a:stretch>
            <a:fillRect/>
          </a:stretch>
        </p:blipFill>
        <p:spPr bwMode="auto">
          <a:xfrm>
            <a:off x="0" y="381000"/>
            <a:ext cx="9144000" cy="6096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1" descr="willow_pp_Challenge.jpg"/>
          <p:cNvPicPr>
            <a:picLocks noGrp="1" noChangeAspect="1"/>
          </p:cNvPicPr>
          <p:nvPr isPhoto="1"/>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Footer Placeholder 1"/>
          <p:cNvSpPr>
            <a:spLocks noGrp="1"/>
          </p:cNvSpPr>
          <p:nvPr>
            <p:ph type="ftr" sz="quarter" idx="10"/>
          </p:nvPr>
        </p:nvSpPr>
        <p:spPr>
          <a:noFill/>
        </p:spPr>
        <p:txBody>
          <a:bodyPr/>
          <a:lstStyle/>
          <a:p>
            <a:r>
              <a:rPr lang="en-US"/>
              <a:t>	</a:t>
            </a:r>
          </a:p>
          <a:p>
            <a:r>
              <a:rPr lang="en-US"/>
              <a:t>    		     © 2010 Willow Creek Association.  All Rights Reserved.  Unauthorized distribution is prohibited. </a:t>
            </a:r>
          </a:p>
        </p:txBody>
      </p:sp>
      <p:sp>
        <p:nvSpPr>
          <p:cNvPr id="62468" name="TextBox 6"/>
          <p:cNvSpPr txBox="1">
            <a:spLocks noChangeArrowheads="1"/>
          </p:cNvSpPr>
          <p:nvPr/>
        </p:nvSpPr>
        <p:spPr bwMode="auto">
          <a:xfrm>
            <a:off x="0" y="1096963"/>
            <a:ext cx="9144000" cy="769937"/>
          </a:xfrm>
          <a:prstGeom prst="rect">
            <a:avLst/>
          </a:prstGeom>
          <a:noFill/>
          <a:ln w="9525">
            <a:noFill/>
            <a:miter lim="800000"/>
            <a:headEnd/>
            <a:tailEnd/>
          </a:ln>
        </p:spPr>
        <p:txBody>
          <a:bodyPr>
            <a:spAutoFit/>
          </a:bodyPr>
          <a:lstStyle/>
          <a:p>
            <a:pPr algn="ctr"/>
            <a:r>
              <a:rPr lang="en-US" b="1">
                <a:latin typeface="Calibri" pitchFamily="-107" charset="0"/>
              </a:rPr>
              <a:t>Thanks for coming!</a:t>
            </a:r>
            <a:endParaRPr lang="en-US">
              <a:latin typeface="Calibri" pitchFamily="-107" charset="0"/>
            </a:endParaRPr>
          </a:p>
        </p:txBody>
      </p:sp>
      <p:sp>
        <p:nvSpPr>
          <p:cNvPr id="62469" name="TextBox 7"/>
          <p:cNvSpPr txBox="1">
            <a:spLocks noChangeArrowheads="1"/>
          </p:cNvSpPr>
          <p:nvPr/>
        </p:nvSpPr>
        <p:spPr bwMode="auto">
          <a:xfrm>
            <a:off x="377825" y="2020888"/>
            <a:ext cx="8491538" cy="4089400"/>
          </a:xfrm>
          <a:prstGeom prst="rect">
            <a:avLst/>
          </a:prstGeom>
          <a:noFill/>
          <a:ln w="9525">
            <a:noFill/>
            <a:miter lim="800000"/>
            <a:headEnd/>
            <a:tailEnd/>
          </a:ln>
        </p:spPr>
        <p:txBody>
          <a:bodyPr>
            <a:spAutoFit/>
          </a:bodyPr>
          <a:lstStyle/>
          <a:p>
            <a:pPr>
              <a:lnSpc>
                <a:spcPct val="114000"/>
              </a:lnSpc>
              <a:spcAft>
                <a:spcPts val="1200"/>
              </a:spcAft>
            </a:pPr>
            <a:r>
              <a:rPr lang="en-US" sz="2400" dirty="0"/>
              <a:t>Visit WillowCreek.com/Membership to:</a:t>
            </a:r>
          </a:p>
          <a:p>
            <a:pPr marL="234950" indent="-234950">
              <a:lnSpc>
                <a:spcPct val="114000"/>
              </a:lnSpc>
              <a:spcAft>
                <a:spcPts val="1200"/>
              </a:spcAft>
              <a:buFont typeface="Arial" charset="0"/>
              <a:buChar char="•"/>
            </a:pPr>
            <a:r>
              <a:rPr lang="en-US" sz="2400" dirty="0"/>
              <a:t>Download </a:t>
            </a:r>
            <a:r>
              <a:rPr lang="en-US" sz="2400" dirty="0" smtClean="0"/>
              <a:t>webinar slides and recording </a:t>
            </a:r>
            <a:r>
              <a:rPr lang="en-US" sz="1600" i="1" dirty="0" smtClean="0"/>
              <a:t>(under </a:t>
            </a:r>
            <a:r>
              <a:rPr lang="en-US" sz="1600" i="1" dirty="0"/>
              <a:t>“Online Training”)</a:t>
            </a:r>
          </a:p>
          <a:p>
            <a:pPr marL="234950" indent="-234950">
              <a:lnSpc>
                <a:spcPct val="114000"/>
              </a:lnSpc>
              <a:spcAft>
                <a:spcPts val="1200"/>
              </a:spcAft>
              <a:buFont typeface="Arial" charset="0"/>
              <a:buChar char="•"/>
            </a:pPr>
            <a:r>
              <a:rPr lang="en-US" sz="2400" dirty="0"/>
              <a:t>Access recordings from a series of REVEAL workshops </a:t>
            </a:r>
            <a:r>
              <a:rPr lang="en-US" sz="1600" i="1" dirty="0"/>
              <a:t>(under “Audio Downloads”)</a:t>
            </a:r>
          </a:p>
          <a:p>
            <a:pPr marL="234950" indent="-234950">
              <a:lnSpc>
                <a:spcPct val="114000"/>
              </a:lnSpc>
              <a:spcAft>
                <a:spcPts val="1200"/>
              </a:spcAft>
              <a:buFont typeface="Arial" charset="0"/>
              <a:buChar char="•"/>
            </a:pPr>
            <a:r>
              <a:rPr lang="en-US" sz="2400" dirty="0"/>
              <a:t>Register for the next two webinars </a:t>
            </a:r>
            <a:r>
              <a:rPr lang="en-US" sz="1600" i="1" dirty="0"/>
              <a:t>(under “Online Training”)</a:t>
            </a:r>
            <a:endParaRPr lang="en-US" sz="2400" dirty="0"/>
          </a:p>
          <a:p>
            <a:pPr marL="914400" lvl="1" indent="-228600">
              <a:lnSpc>
                <a:spcPct val="114000"/>
              </a:lnSpc>
              <a:spcAft>
                <a:spcPts val="1200"/>
              </a:spcAft>
              <a:buFont typeface="Arial" charset="0"/>
              <a:buChar char="•"/>
            </a:pPr>
            <a:r>
              <a:rPr lang="en-US" sz="2400" dirty="0"/>
              <a:t>“Putting the Local Back in Local Church” on May 19</a:t>
            </a:r>
          </a:p>
          <a:p>
            <a:pPr marL="914400" lvl="1" indent="-228600">
              <a:lnSpc>
                <a:spcPct val="114000"/>
              </a:lnSpc>
              <a:spcAft>
                <a:spcPts val="1200"/>
              </a:spcAft>
              <a:buFont typeface="Arial" charset="0"/>
              <a:buChar char="•"/>
            </a:pPr>
            <a:r>
              <a:rPr lang="en-US" sz="2400" dirty="0"/>
              <a:t>“Getting Your Whole Congregation Growing and Engaging Scripture” on June </a:t>
            </a:r>
            <a:r>
              <a:rPr lang="en-US" sz="2400" dirty="0" smtClean="0"/>
              <a:t>23</a:t>
            </a:r>
            <a:endParaRPr lang="en-US" sz="2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
      <a:dk1>
        <a:srgbClr val="010000"/>
      </a:dk1>
      <a:lt1>
        <a:srgbClr val="FFFFFF"/>
      </a:lt1>
      <a:dk2>
        <a:srgbClr val="000000"/>
      </a:dk2>
      <a:lt2>
        <a:srgbClr val="808080"/>
      </a:lt2>
      <a:accent1>
        <a:srgbClr val="BBE0E3"/>
      </a:accent1>
      <a:accent2>
        <a:srgbClr val="333399"/>
      </a:accent2>
      <a:accent3>
        <a:srgbClr val="FFFFFF"/>
      </a:accent3>
      <a:accent4>
        <a:srgbClr val="01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65795</TotalTime>
  <Words>1527</Words>
  <Application>Microsoft Office PowerPoint</Application>
  <PresentationFormat>Letter Paper (8.5x11 in)</PresentationFormat>
  <Paragraphs>142</Paragraphs>
  <Slides>24</Slides>
  <Notes>22</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Default Design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vector>
  </TitlesOfParts>
  <Company>Willow Creek Community Church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REVEAL Phase 4 Report</dc:title>
  <dc:creator>Mel Probst</dc:creator>
  <cp:lastModifiedBy>dekkere</cp:lastModifiedBy>
  <cp:revision>1675</cp:revision>
  <cp:lastPrinted>2010-04-15T15:43:33Z</cp:lastPrinted>
  <dcterms:created xsi:type="dcterms:W3CDTF">2010-04-15T13:56:49Z</dcterms:created>
  <dcterms:modified xsi:type="dcterms:W3CDTF">2010-04-21T18:45:09Z</dcterms:modified>
</cp:coreProperties>
</file>